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12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5D7468-2931-41BE-BCF6-75AF04099BD0}" type="datetimeFigureOut">
              <a:rPr lang="en-US" smtClean="0"/>
              <a:t>1/18/2016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1F541-B850-4EE3-B331-CBA0841E07A7}" type="slidenum">
              <a:rPr lang="en-US" smtClean="0"/>
              <a:t>‹#›</a:t>
            </a:fld>
            <a:endParaRPr lang="en-US"/>
          </a:p>
        </p:txBody>
      </p:sp>
    </p:spTree>
    <p:extLst>
      <p:ext uri="{BB962C8B-B14F-4D97-AF65-F5344CB8AC3E}">
        <p14:creationId xmlns:p14="http://schemas.microsoft.com/office/powerpoint/2010/main" val="259177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4F52BF9-DB80-4092-98A5-7DF80C067993}" type="slidenum">
              <a:rPr lang="en-US" altLang="en-US"/>
              <a:pPr eaLnBrk="1" hangingPunct="1">
                <a:spcBef>
                  <a:spcPct val="0"/>
                </a:spcBef>
              </a:pPr>
              <a:t>2</a:t>
            </a:fld>
            <a:endParaRPr lang="en-US" altLang="en-US"/>
          </a:p>
        </p:txBody>
      </p:sp>
      <p:sp>
        <p:nvSpPr>
          <p:cNvPr id="109571" name="Rectangle 2"/>
          <p:cNvSpPr>
            <a:spLocks noGrp="1" noRot="1" noChangeAspect="1" noChangeArrowheads="1" noTextEdit="1"/>
          </p:cNvSpPr>
          <p:nvPr>
            <p:ph type="sldImg"/>
          </p:nvPr>
        </p:nvSpPr>
        <p:spPr>
          <a:xfrm>
            <a:off x="1371600" y="1143000"/>
            <a:ext cx="4114800" cy="3086100"/>
          </a:xfrm>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50960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5E56406-352E-4A0D-8AA5-78B2F0258105}" type="slidenum">
              <a:rPr lang="en-US" altLang="en-US"/>
              <a:pPr eaLnBrk="1" hangingPunct="1">
                <a:spcBef>
                  <a:spcPct val="0"/>
                </a:spcBef>
              </a:pPr>
              <a:t>11</a:t>
            </a:fld>
            <a:endParaRPr lang="en-US" altLang="en-US"/>
          </a:p>
        </p:txBody>
      </p:sp>
      <p:sp>
        <p:nvSpPr>
          <p:cNvPr id="120835" name="Rectangle 2"/>
          <p:cNvSpPr>
            <a:spLocks noGrp="1" noRot="1" noChangeAspect="1" noChangeArrowheads="1" noTextEdit="1"/>
          </p:cNvSpPr>
          <p:nvPr>
            <p:ph type="sldImg"/>
          </p:nvPr>
        </p:nvSpPr>
        <p:spPr>
          <a:xfrm>
            <a:off x="1371600" y="1143000"/>
            <a:ext cx="4114800" cy="3086100"/>
          </a:xfrm>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03341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4B3735B-9293-43C4-895D-B8BBB9CCBA2D}" type="slidenum">
              <a:rPr lang="en-US" altLang="en-US"/>
              <a:pPr eaLnBrk="1" hangingPunct="1">
                <a:spcBef>
                  <a:spcPct val="0"/>
                </a:spcBef>
              </a:pPr>
              <a:t>12</a:t>
            </a:fld>
            <a:endParaRPr lang="en-US" altLang="en-US"/>
          </a:p>
        </p:txBody>
      </p:sp>
      <p:sp>
        <p:nvSpPr>
          <p:cNvPr id="121859" name="Rectangle 2"/>
          <p:cNvSpPr>
            <a:spLocks noGrp="1" noRot="1" noChangeAspect="1" noChangeArrowheads="1" noTextEdit="1"/>
          </p:cNvSpPr>
          <p:nvPr>
            <p:ph type="sldImg"/>
          </p:nvPr>
        </p:nvSpPr>
        <p:spPr>
          <a:xfrm>
            <a:off x="1371600" y="1143000"/>
            <a:ext cx="4114800" cy="3086100"/>
          </a:xfrm>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49645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5C2CE37-954E-409D-A4FA-6F5795BE2965}" type="slidenum">
              <a:rPr lang="en-US" altLang="en-US"/>
              <a:pPr eaLnBrk="1" hangingPunct="1">
                <a:spcBef>
                  <a:spcPct val="0"/>
                </a:spcBef>
              </a:pPr>
              <a:t>13</a:t>
            </a:fld>
            <a:endParaRPr lang="en-US" altLang="en-US"/>
          </a:p>
        </p:txBody>
      </p:sp>
      <p:sp>
        <p:nvSpPr>
          <p:cNvPr id="122883" name="Rectangle 2"/>
          <p:cNvSpPr>
            <a:spLocks noGrp="1" noRot="1" noChangeAspect="1" noChangeArrowheads="1" noTextEdit="1"/>
          </p:cNvSpPr>
          <p:nvPr>
            <p:ph type="sldImg"/>
          </p:nvPr>
        </p:nvSpPr>
        <p:spPr>
          <a:xfrm>
            <a:off x="1371600" y="1143000"/>
            <a:ext cx="4114800" cy="3086100"/>
          </a:xfrm>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48193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B41B580-AFD2-4E20-B239-0233FED631E6}" type="slidenum">
              <a:rPr lang="en-US" altLang="en-US"/>
              <a:pPr eaLnBrk="1" hangingPunct="1">
                <a:spcBef>
                  <a:spcPct val="0"/>
                </a:spcBef>
              </a:pPr>
              <a:t>14</a:t>
            </a:fld>
            <a:endParaRPr lang="en-US" altLang="en-US"/>
          </a:p>
        </p:txBody>
      </p:sp>
      <p:sp>
        <p:nvSpPr>
          <p:cNvPr id="123907" name="Rectangle 2"/>
          <p:cNvSpPr>
            <a:spLocks noGrp="1" noRot="1" noChangeAspect="1" noChangeArrowheads="1" noTextEdit="1"/>
          </p:cNvSpPr>
          <p:nvPr>
            <p:ph type="sldImg"/>
          </p:nvPr>
        </p:nvSpPr>
        <p:spPr>
          <a:xfrm>
            <a:off x="1371600" y="1143000"/>
            <a:ext cx="4114800" cy="3086100"/>
          </a:xfrm>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55087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AFCAED9-064C-4815-BB3D-7CA6E81126AD}" type="slidenum">
              <a:rPr lang="en-US" altLang="en-US"/>
              <a:pPr eaLnBrk="1" hangingPunct="1">
                <a:spcBef>
                  <a:spcPct val="0"/>
                </a:spcBef>
              </a:pPr>
              <a:t>15</a:t>
            </a:fld>
            <a:endParaRPr lang="en-US" altLang="en-US"/>
          </a:p>
        </p:txBody>
      </p:sp>
      <p:sp>
        <p:nvSpPr>
          <p:cNvPr id="124931" name="Rectangle 2"/>
          <p:cNvSpPr>
            <a:spLocks noGrp="1" noRot="1" noChangeAspect="1" noChangeArrowheads="1" noTextEdit="1"/>
          </p:cNvSpPr>
          <p:nvPr>
            <p:ph type="sldImg"/>
          </p:nvPr>
        </p:nvSpPr>
        <p:spPr>
          <a:xfrm>
            <a:off x="1371600" y="1143000"/>
            <a:ext cx="4114800" cy="3086100"/>
          </a:xfrm>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10900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1822690-0E72-4ED8-A123-18D5C6473E6F}" type="slidenum">
              <a:rPr lang="en-US" altLang="en-US"/>
              <a:pPr eaLnBrk="1" hangingPunct="1">
                <a:spcBef>
                  <a:spcPct val="0"/>
                </a:spcBef>
              </a:pPr>
              <a:t>16</a:t>
            </a:fld>
            <a:endParaRPr lang="en-US" altLang="en-US"/>
          </a:p>
        </p:txBody>
      </p:sp>
      <p:sp>
        <p:nvSpPr>
          <p:cNvPr id="125955" name="Rectangle 2"/>
          <p:cNvSpPr>
            <a:spLocks noGrp="1" noRot="1" noChangeAspect="1" noChangeArrowheads="1" noTextEdit="1"/>
          </p:cNvSpPr>
          <p:nvPr>
            <p:ph type="sldImg"/>
          </p:nvPr>
        </p:nvSpPr>
        <p:spPr>
          <a:xfrm>
            <a:off x="1371600" y="1143000"/>
            <a:ext cx="4114800" cy="3086100"/>
          </a:xfrm>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67501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0FCE87E-6C15-4E77-891D-12F4DFCB2489}" type="slidenum">
              <a:rPr lang="en-US" altLang="en-US"/>
              <a:pPr eaLnBrk="1" hangingPunct="1">
                <a:spcBef>
                  <a:spcPct val="0"/>
                </a:spcBef>
              </a:pPr>
              <a:t>17</a:t>
            </a:fld>
            <a:endParaRPr lang="en-US" altLang="en-US"/>
          </a:p>
        </p:txBody>
      </p:sp>
      <p:sp>
        <p:nvSpPr>
          <p:cNvPr id="126979" name="Rectangle 2"/>
          <p:cNvSpPr>
            <a:spLocks noGrp="1" noRot="1" noChangeAspect="1" noChangeArrowheads="1" noTextEdit="1"/>
          </p:cNvSpPr>
          <p:nvPr>
            <p:ph type="sldImg"/>
          </p:nvPr>
        </p:nvSpPr>
        <p:spPr>
          <a:xfrm>
            <a:off x="1371600" y="1143000"/>
            <a:ext cx="4114800" cy="3086100"/>
          </a:xfrm>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21225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9CCBC3F-A6DD-4014-95AB-DF502AF0A5CB}" type="slidenum">
              <a:rPr lang="en-US" altLang="en-US"/>
              <a:pPr eaLnBrk="1" hangingPunct="1">
                <a:spcBef>
                  <a:spcPct val="0"/>
                </a:spcBef>
              </a:pPr>
              <a:t>18</a:t>
            </a:fld>
            <a:endParaRPr lang="en-US" altLang="en-US"/>
          </a:p>
        </p:txBody>
      </p:sp>
      <p:sp>
        <p:nvSpPr>
          <p:cNvPr id="128003" name="Rectangle 2"/>
          <p:cNvSpPr>
            <a:spLocks noGrp="1" noRot="1" noChangeAspect="1" noChangeArrowheads="1" noTextEdit="1"/>
          </p:cNvSpPr>
          <p:nvPr>
            <p:ph type="sldImg"/>
          </p:nvPr>
        </p:nvSpPr>
        <p:spPr>
          <a:xfrm>
            <a:off x="1371600" y="1143000"/>
            <a:ext cx="4114800" cy="3086100"/>
          </a:xfrm>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41428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4EF494-0476-45C3-8C6E-9545EA976201}" type="slidenum">
              <a:rPr lang="en-US" altLang="en-US"/>
              <a:pPr eaLnBrk="1" hangingPunct="1">
                <a:spcBef>
                  <a:spcPct val="0"/>
                </a:spcBef>
              </a:pPr>
              <a:t>3</a:t>
            </a:fld>
            <a:endParaRPr lang="en-US" altLang="en-US"/>
          </a:p>
        </p:txBody>
      </p:sp>
      <p:sp>
        <p:nvSpPr>
          <p:cNvPr id="111619" name="Rectangle 2"/>
          <p:cNvSpPr>
            <a:spLocks noGrp="1" noRot="1" noChangeAspect="1" noChangeArrowheads="1" noTextEdit="1"/>
          </p:cNvSpPr>
          <p:nvPr>
            <p:ph type="sldImg"/>
          </p:nvPr>
        </p:nvSpPr>
        <p:spPr>
          <a:xfrm>
            <a:off x="1371600" y="1143000"/>
            <a:ext cx="4114800" cy="3086100"/>
          </a:xfrm>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21086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0C7BE9E-3F85-420C-B2F0-660FFEBD9895}" type="slidenum">
              <a:rPr lang="en-US" altLang="en-US"/>
              <a:pPr eaLnBrk="1" hangingPunct="1">
                <a:spcBef>
                  <a:spcPct val="0"/>
                </a:spcBef>
              </a:pPr>
              <a:t>4</a:t>
            </a:fld>
            <a:endParaRPr lang="en-US" altLang="en-US"/>
          </a:p>
        </p:txBody>
      </p:sp>
      <p:sp>
        <p:nvSpPr>
          <p:cNvPr id="113667" name="Rectangle 2"/>
          <p:cNvSpPr>
            <a:spLocks noGrp="1" noRot="1" noChangeAspect="1" noChangeArrowheads="1" noTextEdit="1"/>
          </p:cNvSpPr>
          <p:nvPr>
            <p:ph type="sldImg"/>
          </p:nvPr>
        </p:nvSpPr>
        <p:spPr>
          <a:xfrm>
            <a:off x="1371600" y="1143000"/>
            <a:ext cx="4114800" cy="3086100"/>
          </a:xfrm>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96776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266CC09-614A-49E1-B422-E629D7F28A35}" type="slidenum">
              <a:rPr lang="en-US" altLang="en-US"/>
              <a:pPr eaLnBrk="1" hangingPunct="1">
                <a:spcBef>
                  <a:spcPct val="0"/>
                </a:spcBef>
              </a:pPr>
              <a:t>5</a:t>
            </a:fld>
            <a:endParaRPr lang="en-US" altLang="en-US"/>
          </a:p>
        </p:txBody>
      </p:sp>
      <p:sp>
        <p:nvSpPr>
          <p:cNvPr id="114691" name="Rectangle 2"/>
          <p:cNvSpPr>
            <a:spLocks noGrp="1" noRot="1" noChangeAspect="1" noChangeArrowheads="1" noTextEdit="1"/>
          </p:cNvSpPr>
          <p:nvPr>
            <p:ph type="sldImg"/>
          </p:nvPr>
        </p:nvSpPr>
        <p:spPr>
          <a:xfrm>
            <a:off x="1371600" y="1143000"/>
            <a:ext cx="4114800" cy="3086100"/>
          </a:xfrm>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4631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E09FC96-551C-4D68-AC3B-48E4CD82C52E}" type="slidenum">
              <a:rPr lang="en-US" altLang="en-US"/>
              <a:pPr eaLnBrk="1" hangingPunct="1">
                <a:spcBef>
                  <a:spcPct val="0"/>
                </a:spcBef>
              </a:pPr>
              <a:t>6</a:t>
            </a:fld>
            <a:endParaRPr lang="en-US" altLang="en-US"/>
          </a:p>
        </p:txBody>
      </p:sp>
      <p:sp>
        <p:nvSpPr>
          <p:cNvPr id="115715" name="Rectangle 2"/>
          <p:cNvSpPr>
            <a:spLocks noGrp="1" noRot="1" noChangeAspect="1" noChangeArrowheads="1" noTextEdit="1"/>
          </p:cNvSpPr>
          <p:nvPr>
            <p:ph type="sldImg"/>
          </p:nvPr>
        </p:nvSpPr>
        <p:spPr>
          <a:xfrm>
            <a:off x="1371600" y="1143000"/>
            <a:ext cx="4114800" cy="3086100"/>
          </a:xfrm>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38817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C3F494D-8775-456F-82A3-F69DD9E5EEC4}" type="slidenum">
              <a:rPr lang="en-US" altLang="en-US"/>
              <a:pPr eaLnBrk="1" hangingPunct="1">
                <a:spcBef>
                  <a:spcPct val="0"/>
                </a:spcBef>
              </a:pPr>
              <a:t>7</a:t>
            </a:fld>
            <a:endParaRPr lang="en-US" altLang="en-US"/>
          </a:p>
        </p:txBody>
      </p:sp>
      <p:sp>
        <p:nvSpPr>
          <p:cNvPr id="116739" name="Rectangle 2"/>
          <p:cNvSpPr>
            <a:spLocks noGrp="1" noRot="1" noChangeAspect="1" noChangeArrowheads="1" noTextEdit="1"/>
          </p:cNvSpPr>
          <p:nvPr>
            <p:ph type="sldImg"/>
          </p:nvPr>
        </p:nvSpPr>
        <p:spPr>
          <a:xfrm>
            <a:off x="1371600" y="1143000"/>
            <a:ext cx="4114800" cy="3086100"/>
          </a:xfrm>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58488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1BA69C3-F1B1-4C75-A411-846F47B12792}" type="slidenum">
              <a:rPr lang="en-US" altLang="en-US"/>
              <a:pPr eaLnBrk="1" hangingPunct="1">
                <a:spcBef>
                  <a:spcPct val="0"/>
                </a:spcBef>
              </a:pPr>
              <a:t>8</a:t>
            </a:fld>
            <a:endParaRPr lang="en-US" altLang="en-US"/>
          </a:p>
        </p:txBody>
      </p:sp>
      <p:sp>
        <p:nvSpPr>
          <p:cNvPr id="117763" name="Rectangle 2"/>
          <p:cNvSpPr>
            <a:spLocks noGrp="1" noRot="1" noChangeAspect="1" noChangeArrowheads="1" noTextEdit="1"/>
          </p:cNvSpPr>
          <p:nvPr>
            <p:ph type="sldImg"/>
          </p:nvPr>
        </p:nvSpPr>
        <p:spPr>
          <a:xfrm>
            <a:off x="1371600" y="1143000"/>
            <a:ext cx="4114800" cy="3086100"/>
          </a:xfrm>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82900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0E76596-70CD-4AAA-A3F1-885C41F6BCD8}" type="slidenum">
              <a:rPr lang="en-US" altLang="en-US"/>
              <a:pPr eaLnBrk="1" hangingPunct="1">
                <a:spcBef>
                  <a:spcPct val="0"/>
                </a:spcBef>
              </a:pPr>
              <a:t>9</a:t>
            </a:fld>
            <a:endParaRPr lang="en-US" altLang="en-US"/>
          </a:p>
        </p:txBody>
      </p:sp>
      <p:sp>
        <p:nvSpPr>
          <p:cNvPr id="118787" name="Rectangle 2"/>
          <p:cNvSpPr>
            <a:spLocks noGrp="1" noRot="1" noChangeAspect="1" noChangeArrowheads="1" noTextEdit="1"/>
          </p:cNvSpPr>
          <p:nvPr>
            <p:ph type="sldImg"/>
          </p:nvPr>
        </p:nvSpPr>
        <p:spPr>
          <a:xfrm>
            <a:off x="1371600" y="1143000"/>
            <a:ext cx="4114800" cy="3086100"/>
          </a:xfrm>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32274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A83C9AE-7AF7-42C4-BD08-67F0E39A0620}" type="slidenum">
              <a:rPr lang="en-US" altLang="en-US"/>
              <a:pPr eaLnBrk="1" hangingPunct="1">
                <a:spcBef>
                  <a:spcPct val="0"/>
                </a:spcBef>
              </a:pPr>
              <a:t>10</a:t>
            </a:fld>
            <a:endParaRPr lang="en-US" altLang="en-US"/>
          </a:p>
        </p:txBody>
      </p:sp>
      <p:sp>
        <p:nvSpPr>
          <p:cNvPr id="119811" name="Rectangle 2"/>
          <p:cNvSpPr>
            <a:spLocks noGrp="1" noRot="1" noChangeAspect="1" noChangeArrowheads="1" noTextEdit="1"/>
          </p:cNvSpPr>
          <p:nvPr>
            <p:ph type="sldImg"/>
          </p:nvPr>
        </p:nvSpPr>
        <p:spPr>
          <a:xfrm>
            <a:off x="1371600" y="1143000"/>
            <a:ext cx="4114800" cy="3086100"/>
          </a:xfrm>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62670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0F2C16-DD2B-4501-9BEC-B18B14D332F7}"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C01BD-BD53-4654-BD2B-4D8421970469}" type="slidenum">
              <a:rPr lang="en-US" smtClean="0"/>
              <a:t>‹#›</a:t>
            </a:fld>
            <a:endParaRPr lang="en-US"/>
          </a:p>
        </p:txBody>
      </p:sp>
    </p:spTree>
    <p:extLst>
      <p:ext uri="{BB962C8B-B14F-4D97-AF65-F5344CB8AC3E}">
        <p14:creationId xmlns:p14="http://schemas.microsoft.com/office/powerpoint/2010/main" val="403753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0F2C16-DD2B-4501-9BEC-B18B14D332F7}"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C01BD-BD53-4654-BD2B-4D8421970469}" type="slidenum">
              <a:rPr lang="en-US" smtClean="0"/>
              <a:t>‹#›</a:t>
            </a:fld>
            <a:endParaRPr lang="en-US"/>
          </a:p>
        </p:txBody>
      </p:sp>
    </p:spTree>
    <p:extLst>
      <p:ext uri="{BB962C8B-B14F-4D97-AF65-F5344CB8AC3E}">
        <p14:creationId xmlns:p14="http://schemas.microsoft.com/office/powerpoint/2010/main" val="3243704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0F2C16-DD2B-4501-9BEC-B18B14D332F7}"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C01BD-BD53-4654-BD2B-4D8421970469}" type="slidenum">
              <a:rPr lang="en-US" smtClean="0"/>
              <a:t>‹#›</a:t>
            </a:fld>
            <a:endParaRPr lang="en-US"/>
          </a:p>
        </p:txBody>
      </p:sp>
    </p:spTree>
    <p:extLst>
      <p:ext uri="{BB962C8B-B14F-4D97-AF65-F5344CB8AC3E}">
        <p14:creationId xmlns:p14="http://schemas.microsoft.com/office/powerpoint/2010/main" val="3296594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1438" y="44450"/>
            <a:ext cx="8964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2"/>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90"/>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C25B68B9-C660-400B-91ED-4A68CC5C4C63}" type="slidenum">
              <a:rPr lang="en-US" altLang="en-US"/>
              <a:pPr/>
              <a:t>‹#›</a:t>
            </a:fld>
            <a:endParaRPr lang="en-US" altLang="en-US"/>
          </a:p>
        </p:txBody>
      </p:sp>
    </p:spTree>
    <p:extLst>
      <p:ext uri="{BB962C8B-B14F-4D97-AF65-F5344CB8AC3E}">
        <p14:creationId xmlns:p14="http://schemas.microsoft.com/office/powerpoint/2010/main" val="3911159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438" y="44450"/>
            <a:ext cx="8964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2"/>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74F9CFB-1706-49BD-A8EA-AA5E1E495F21}" type="slidenum">
              <a:rPr lang="en-US" altLang="en-US"/>
              <a:pPr/>
              <a:t>‹#›</a:t>
            </a:fld>
            <a:endParaRPr lang="en-US" altLang="en-US"/>
          </a:p>
        </p:txBody>
      </p:sp>
    </p:spTree>
    <p:extLst>
      <p:ext uri="{BB962C8B-B14F-4D97-AF65-F5344CB8AC3E}">
        <p14:creationId xmlns:p14="http://schemas.microsoft.com/office/powerpoint/2010/main" val="3578336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0F2C16-DD2B-4501-9BEC-B18B14D332F7}"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C01BD-BD53-4654-BD2B-4D8421970469}" type="slidenum">
              <a:rPr lang="en-US" smtClean="0"/>
              <a:t>‹#›</a:t>
            </a:fld>
            <a:endParaRPr lang="en-US"/>
          </a:p>
        </p:txBody>
      </p:sp>
    </p:spTree>
    <p:extLst>
      <p:ext uri="{BB962C8B-B14F-4D97-AF65-F5344CB8AC3E}">
        <p14:creationId xmlns:p14="http://schemas.microsoft.com/office/powerpoint/2010/main" val="150151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0F2C16-DD2B-4501-9BEC-B18B14D332F7}"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C01BD-BD53-4654-BD2B-4D8421970469}" type="slidenum">
              <a:rPr lang="en-US" smtClean="0"/>
              <a:t>‹#›</a:t>
            </a:fld>
            <a:endParaRPr lang="en-US"/>
          </a:p>
        </p:txBody>
      </p:sp>
    </p:spTree>
    <p:extLst>
      <p:ext uri="{BB962C8B-B14F-4D97-AF65-F5344CB8AC3E}">
        <p14:creationId xmlns:p14="http://schemas.microsoft.com/office/powerpoint/2010/main" val="598827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0F2C16-DD2B-4501-9BEC-B18B14D332F7}"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C01BD-BD53-4654-BD2B-4D8421970469}" type="slidenum">
              <a:rPr lang="en-US" smtClean="0"/>
              <a:t>‹#›</a:t>
            </a:fld>
            <a:endParaRPr lang="en-US"/>
          </a:p>
        </p:txBody>
      </p:sp>
    </p:spTree>
    <p:extLst>
      <p:ext uri="{BB962C8B-B14F-4D97-AF65-F5344CB8AC3E}">
        <p14:creationId xmlns:p14="http://schemas.microsoft.com/office/powerpoint/2010/main" val="220394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0F2C16-DD2B-4501-9BEC-B18B14D332F7}" type="datetimeFigureOut">
              <a:rPr lang="en-US" smtClean="0"/>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3C01BD-BD53-4654-BD2B-4D8421970469}" type="slidenum">
              <a:rPr lang="en-US" smtClean="0"/>
              <a:t>‹#›</a:t>
            </a:fld>
            <a:endParaRPr lang="en-US"/>
          </a:p>
        </p:txBody>
      </p:sp>
    </p:spTree>
    <p:extLst>
      <p:ext uri="{BB962C8B-B14F-4D97-AF65-F5344CB8AC3E}">
        <p14:creationId xmlns:p14="http://schemas.microsoft.com/office/powerpoint/2010/main" val="2847847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0F2C16-DD2B-4501-9BEC-B18B14D332F7}" type="datetimeFigureOut">
              <a:rPr lang="en-US" smtClean="0"/>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3C01BD-BD53-4654-BD2B-4D8421970469}" type="slidenum">
              <a:rPr lang="en-US" smtClean="0"/>
              <a:t>‹#›</a:t>
            </a:fld>
            <a:endParaRPr lang="en-US"/>
          </a:p>
        </p:txBody>
      </p:sp>
    </p:spTree>
    <p:extLst>
      <p:ext uri="{BB962C8B-B14F-4D97-AF65-F5344CB8AC3E}">
        <p14:creationId xmlns:p14="http://schemas.microsoft.com/office/powerpoint/2010/main" val="346833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F2C16-DD2B-4501-9BEC-B18B14D332F7}" type="datetimeFigureOut">
              <a:rPr lang="en-US" smtClean="0"/>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3C01BD-BD53-4654-BD2B-4D8421970469}" type="slidenum">
              <a:rPr lang="en-US" smtClean="0"/>
              <a:t>‹#›</a:t>
            </a:fld>
            <a:endParaRPr lang="en-US"/>
          </a:p>
        </p:txBody>
      </p:sp>
    </p:spTree>
    <p:extLst>
      <p:ext uri="{BB962C8B-B14F-4D97-AF65-F5344CB8AC3E}">
        <p14:creationId xmlns:p14="http://schemas.microsoft.com/office/powerpoint/2010/main" val="231149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F2C16-DD2B-4501-9BEC-B18B14D332F7}"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C01BD-BD53-4654-BD2B-4D8421970469}" type="slidenum">
              <a:rPr lang="en-US" smtClean="0"/>
              <a:t>‹#›</a:t>
            </a:fld>
            <a:endParaRPr lang="en-US"/>
          </a:p>
        </p:txBody>
      </p:sp>
    </p:spTree>
    <p:extLst>
      <p:ext uri="{BB962C8B-B14F-4D97-AF65-F5344CB8AC3E}">
        <p14:creationId xmlns:p14="http://schemas.microsoft.com/office/powerpoint/2010/main" val="73010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F2C16-DD2B-4501-9BEC-B18B14D332F7}"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C01BD-BD53-4654-BD2B-4D8421970469}" type="slidenum">
              <a:rPr lang="en-US" smtClean="0"/>
              <a:t>‹#›</a:t>
            </a:fld>
            <a:endParaRPr lang="en-US"/>
          </a:p>
        </p:txBody>
      </p:sp>
    </p:spTree>
    <p:extLst>
      <p:ext uri="{BB962C8B-B14F-4D97-AF65-F5344CB8AC3E}">
        <p14:creationId xmlns:p14="http://schemas.microsoft.com/office/powerpoint/2010/main" val="4099363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F2C16-DD2B-4501-9BEC-B18B14D332F7}" type="datetimeFigureOut">
              <a:rPr lang="en-US" smtClean="0"/>
              <a:t>1/18/2016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3C01BD-BD53-4654-BD2B-4D8421970469}" type="slidenum">
              <a:rPr lang="en-US" smtClean="0"/>
              <a:t>‹#›</a:t>
            </a:fld>
            <a:endParaRPr lang="en-US"/>
          </a:p>
        </p:txBody>
      </p:sp>
    </p:spTree>
    <p:extLst>
      <p:ext uri="{BB962C8B-B14F-4D97-AF65-F5344CB8AC3E}">
        <p14:creationId xmlns:p14="http://schemas.microsoft.com/office/powerpoint/2010/main" val="243466702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notesSlide" Target="../notesSlides/notesSlide11.xml"/><Relationship Id="rId7"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4.bin"/><Relationship Id="rId4" Type="http://schemas.openxmlformats.org/officeDocument/2006/relationships/oleObject" Target="../embeddings/oleObject3.bin"/><Relationship Id="rId9"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Microsoft_Excel_97-2003_Worksheet1.xls"/></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Microsoft_Excel_97-2003_Worksheet2.xls"/></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09376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Statistical analysis of data</a:t>
            </a:r>
          </a:p>
        </p:txBody>
      </p:sp>
      <p:sp>
        <p:nvSpPr>
          <p:cNvPr id="12291" name="Rectangle 3"/>
          <p:cNvSpPr>
            <a:spLocks noGrp="1" noChangeArrowheads="1"/>
          </p:cNvSpPr>
          <p:nvPr>
            <p:ph type="body" sz="half" idx="1"/>
          </p:nvPr>
        </p:nvSpPr>
        <p:spPr>
          <a:xfrm>
            <a:off x="1485901" y="4942286"/>
            <a:ext cx="6056710" cy="863203"/>
          </a:xfrm>
        </p:spPr>
        <p:txBody>
          <a:bodyPr>
            <a:normAutofit fontScale="92500" lnSpcReduction="10000"/>
          </a:bodyPr>
          <a:lstStyle/>
          <a:p>
            <a:pPr eaLnBrk="1" hangingPunct="1"/>
            <a:r>
              <a:rPr lang="en-US" altLang="en-US"/>
              <a:t>Measures of central tendency</a:t>
            </a:r>
          </a:p>
          <a:p>
            <a:pPr eaLnBrk="1" hangingPunct="1"/>
            <a:r>
              <a:rPr lang="en-US" altLang="en-US"/>
              <a:t>Measures of dispersion and variability</a:t>
            </a:r>
          </a:p>
        </p:txBody>
      </p:sp>
      <p:graphicFrame>
        <p:nvGraphicFramePr>
          <p:cNvPr id="414760" name="Group 40"/>
          <p:cNvGraphicFramePr>
            <a:graphicFrameLocks noGrp="1"/>
          </p:cNvGraphicFramePr>
          <p:nvPr>
            <p:ph sz="half" idx="2"/>
          </p:nvPr>
        </p:nvGraphicFramePr>
        <p:xfrm>
          <a:off x="2789635" y="2240758"/>
          <a:ext cx="3028950" cy="2345531"/>
        </p:xfrm>
        <a:graphic>
          <a:graphicData uri="http://schemas.openxmlformats.org/drawingml/2006/table">
            <a:tbl>
              <a:tblPr/>
              <a:tblGrid>
                <a:gridCol w="1514475"/>
                <a:gridCol w="1514475"/>
              </a:tblGrid>
              <a:tr h="4024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Arial" charset="0"/>
                        </a:rPr>
                        <a:t>Site 1</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Arial" charset="0"/>
                        </a:rPr>
                        <a:t>Site 2</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Arial" charset="0"/>
                        </a:rPr>
                        <a:t>5</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Arial" charset="0"/>
                        </a:rPr>
                        <a:t>4</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Arial" charset="0"/>
                        </a:rPr>
                        <a:t>7</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Arial" charset="0"/>
                        </a:rPr>
                        <a:t>2</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Arial" charset="0"/>
                        </a:rPr>
                        <a:t>3</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Arial" charset="0"/>
                        </a:rPr>
                        <a:t>8</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Arial" charset="0"/>
                        </a:rPr>
                        <a:t>8</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Arial" charset="0"/>
                        </a:rPr>
                        <a:t>3</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Arial" charset="0"/>
                        </a:rPr>
                        <a:t>6</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100" b="0" i="0" u="none" strike="noStrike" cap="none" normalizeH="0" baseline="0" smtClean="0">
                          <a:ln>
                            <a:noFill/>
                          </a:ln>
                          <a:solidFill>
                            <a:schemeClr val="tx1"/>
                          </a:solidFill>
                          <a:effectLst/>
                          <a:latin typeface="Arial" charset="0"/>
                        </a:rPr>
                        <a:t>7</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5" name="Text Box 41"/>
          <p:cNvSpPr txBox="1">
            <a:spLocks noChangeArrowheads="1"/>
          </p:cNvSpPr>
          <p:nvPr/>
        </p:nvSpPr>
        <p:spPr bwMode="auto">
          <a:xfrm>
            <a:off x="2627710" y="1646636"/>
            <a:ext cx="36183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Heights of pine trees at 2 sites in Everglades National Park</a:t>
            </a:r>
          </a:p>
        </p:txBody>
      </p:sp>
    </p:spTree>
    <p:extLst>
      <p:ext uri="{BB962C8B-B14F-4D97-AF65-F5344CB8AC3E}">
        <p14:creationId xmlns:p14="http://schemas.microsoft.com/office/powerpoint/2010/main" val="2967370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7"/>
          <p:cNvSpPr>
            <a:spLocks noGrp="1" noChangeArrowheads="1"/>
          </p:cNvSpPr>
          <p:nvPr>
            <p:ph type="title"/>
          </p:nvPr>
        </p:nvSpPr>
        <p:spPr/>
        <p:txBody>
          <a:bodyPr/>
          <a:lstStyle/>
          <a:p>
            <a:pPr eaLnBrk="1" hangingPunct="1"/>
            <a:r>
              <a:rPr lang="en-US" altLang="en-US" smtClean="0"/>
              <a:t>Measures of central tendency</a:t>
            </a:r>
          </a:p>
        </p:txBody>
      </p:sp>
      <p:sp>
        <p:nvSpPr>
          <p:cNvPr id="370691" name="Rectangle 3"/>
          <p:cNvSpPr>
            <a:spLocks noGrp="1" noChangeArrowheads="1"/>
          </p:cNvSpPr>
          <p:nvPr>
            <p:ph type="body" sz="half" idx="1"/>
          </p:nvPr>
        </p:nvSpPr>
        <p:spPr>
          <a:xfrm>
            <a:off x="1143000" y="1960960"/>
            <a:ext cx="6858000" cy="3952875"/>
          </a:xfrm>
        </p:spPr>
        <p:txBody>
          <a:bodyPr>
            <a:normAutofit fontScale="92500" lnSpcReduction="10000"/>
          </a:bodyPr>
          <a:lstStyle/>
          <a:p>
            <a:pPr eaLnBrk="1" hangingPunct="1">
              <a:lnSpc>
                <a:spcPct val="90000"/>
              </a:lnSpc>
              <a:spcBef>
                <a:spcPct val="0"/>
              </a:spcBef>
            </a:pPr>
            <a:r>
              <a:rPr lang="en-US" altLang="en-US"/>
              <a:t>Where is the center of the distribution?</a:t>
            </a:r>
          </a:p>
          <a:p>
            <a:pPr eaLnBrk="1" hangingPunct="1">
              <a:lnSpc>
                <a:spcPct val="90000"/>
              </a:lnSpc>
              <a:spcBef>
                <a:spcPct val="0"/>
              </a:spcBef>
              <a:buFontTx/>
              <a:buNone/>
            </a:pPr>
            <a:endParaRPr lang="en-US" altLang="en-US"/>
          </a:p>
          <a:p>
            <a:pPr eaLnBrk="1" hangingPunct="1">
              <a:lnSpc>
                <a:spcPct val="90000"/>
              </a:lnSpc>
              <a:spcBef>
                <a:spcPct val="0"/>
              </a:spcBef>
              <a:buFontTx/>
              <a:buNone/>
            </a:pPr>
            <a:r>
              <a:rPr lang="en-US" altLang="en-US" sz="1800"/>
              <a:t>	mean (</a:t>
            </a:r>
            <a:r>
              <a:rPr lang="en-US" altLang="en-US">
                <a:sym typeface="MS Reference 1"/>
              </a:rPr>
              <a:t> or </a:t>
            </a:r>
            <a:r>
              <a:rPr lang="el-GR" altLang="en-US">
                <a:cs typeface="Times New Roman" panose="02020603050405020304" pitchFamily="18" charset="0"/>
                <a:sym typeface="MS Reference 1"/>
              </a:rPr>
              <a:t>μ</a:t>
            </a:r>
            <a:r>
              <a:rPr lang="en-US" altLang="en-US" sz="1800"/>
              <a:t>): arithmetic mean……</a:t>
            </a:r>
            <a:endParaRPr lang="en-US" altLang="en-US"/>
          </a:p>
          <a:p>
            <a:pPr eaLnBrk="1" hangingPunct="1">
              <a:lnSpc>
                <a:spcPct val="90000"/>
              </a:lnSpc>
              <a:spcBef>
                <a:spcPct val="0"/>
              </a:spcBef>
              <a:buFontTx/>
              <a:buNone/>
            </a:pPr>
            <a:endParaRPr lang="en-US" altLang="en-US"/>
          </a:p>
          <a:p>
            <a:pPr eaLnBrk="1" hangingPunct="1">
              <a:lnSpc>
                <a:spcPct val="90000"/>
              </a:lnSpc>
              <a:spcBef>
                <a:spcPct val="0"/>
              </a:spcBef>
              <a:buFontTx/>
              <a:buNone/>
            </a:pPr>
            <a:r>
              <a:rPr lang="en-US" altLang="en-US" sz="1800"/>
              <a:t>	median: the value in the middle of the ordered data set</a:t>
            </a:r>
            <a:endParaRPr lang="en-US" altLang="en-US"/>
          </a:p>
          <a:p>
            <a:pPr eaLnBrk="1" hangingPunct="1">
              <a:lnSpc>
                <a:spcPct val="90000"/>
              </a:lnSpc>
              <a:spcBef>
                <a:spcPct val="0"/>
              </a:spcBef>
              <a:buFontTx/>
              <a:buNone/>
            </a:pPr>
            <a:endParaRPr lang="en-US" altLang="en-US"/>
          </a:p>
          <a:p>
            <a:pPr eaLnBrk="1" hangingPunct="1">
              <a:lnSpc>
                <a:spcPct val="90000"/>
              </a:lnSpc>
              <a:spcBef>
                <a:spcPct val="0"/>
              </a:spcBef>
              <a:buFontTx/>
              <a:buNone/>
            </a:pPr>
            <a:r>
              <a:rPr lang="en-US" altLang="en-US" sz="1800"/>
              <a:t>	mode: the most commonly occurring value</a:t>
            </a:r>
          </a:p>
          <a:p>
            <a:pPr eaLnBrk="1" hangingPunct="1">
              <a:lnSpc>
                <a:spcPct val="90000"/>
              </a:lnSpc>
              <a:spcBef>
                <a:spcPct val="0"/>
              </a:spcBef>
              <a:buFontTx/>
              <a:buNone/>
            </a:pPr>
            <a:endParaRPr lang="en-US" altLang="en-US" sz="1800"/>
          </a:p>
          <a:p>
            <a:pPr eaLnBrk="1" hangingPunct="1">
              <a:lnSpc>
                <a:spcPct val="90000"/>
              </a:lnSpc>
              <a:spcBef>
                <a:spcPct val="0"/>
              </a:spcBef>
              <a:buFontTx/>
              <a:buNone/>
            </a:pPr>
            <a:r>
              <a:rPr lang="en-US" altLang="en-US" b="1"/>
              <a:t>Example data set : 1, 2, 2, 2, 3, 5, 6, 7, 8, 9, 10</a:t>
            </a:r>
          </a:p>
          <a:p>
            <a:pPr eaLnBrk="1" hangingPunct="1">
              <a:lnSpc>
                <a:spcPct val="90000"/>
              </a:lnSpc>
              <a:spcBef>
                <a:spcPct val="0"/>
              </a:spcBef>
              <a:buFontTx/>
              <a:buNone/>
            </a:pPr>
            <a:endParaRPr lang="en-US" altLang="en-US" sz="1500"/>
          </a:p>
          <a:p>
            <a:pPr eaLnBrk="1" hangingPunct="1">
              <a:lnSpc>
                <a:spcPct val="90000"/>
              </a:lnSpc>
              <a:spcBef>
                <a:spcPct val="0"/>
              </a:spcBef>
              <a:buFontTx/>
              <a:buNone/>
            </a:pPr>
            <a:r>
              <a:rPr lang="en-US" altLang="en-US" sz="1725"/>
              <a:t>Mean =  (1 + 2 + 2 + 2+ 3 + 5 + 6 + 7 + 8 + 9 + 10)/11 = 55/11 = 5</a:t>
            </a:r>
          </a:p>
          <a:p>
            <a:pPr eaLnBrk="1" hangingPunct="1">
              <a:lnSpc>
                <a:spcPct val="90000"/>
              </a:lnSpc>
              <a:spcBef>
                <a:spcPct val="0"/>
              </a:spcBef>
              <a:buFontTx/>
              <a:buNone/>
            </a:pPr>
            <a:r>
              <a:rPr lang="en-US" altLang="en-US" sz="1725"/>
              <a:t>Median = 1, 2, 2, 2, 3, </a:t>
            </a:r>
            <a:r>
              <a:rPr lang="en-US" altLang="en-US" sz="1725">
                <a:solidFill>
                  <a:srgbClr val="800000"/>
                </a:solidFill>
              </a:rPr>
              <a:t>5</a:t>
            </a:r>
            <a:r>
              <a:rPr lang="en-US" altLang="en-US" sz="1725"/>
              <a:t>, 6, 7, 8, 9,10 = 5</a:t>
            </a:r>
          </a:p>
          <a:p>
            <a:pPr eaLnBrk="1" hangingPunct="1">
              <a:lnSpc>
                <a:spcPct val="90000"/>
              </a:lnSpc>
              <a:spcBef>
                <a:spcPct val="0"/>
              </a:spcBef>
              <a:buFontTx/>
              <a:buNone/>
            </a:pPr>
            <a:r>
              <a:rPr lang="en-US" altLang="en-US" sz="1725"/>
              <a:t>		    1, 2, 2, 2, 3, </a:t>
            </a:r>
            <a:r>
              <a:rPr lang="en-US" altLang="en-US" sz="1725">
                <a:solidFill>
                  <a:srgbClr val="800000"/>
                </a:solidFill>
              </a:rPr>
              <a:t>5, 6</a:t>
            </a:r>
            <a:r>
              <a:rPr lang="en-US" altLang="en-US" sz="1725"/>
              <a:t>, 7, 8, 9,10,11 = (5+6)/2 = 5.5</a:t>
            </a:r>
          </a:p>
          <a:p>
            <a:pPr eaLnBrk="1" hangingPunct="1">
              <a:lnSpc>
                <a:spcPct val="90000"/>
              </a:lnSpc>
              <a:spcBef>
                <a:spcPct val="0"/>
              </a:spcBef>
              <a:buFontTx/>
              <a:buNone/>
            </a:pPr>
            <a:r>
              <a:rPr lang="en-US" altLang="en-US" sz="1725"/>
              <a:t>Mode =   1, </a:t>
            </a:r>
            <a:r>
              <a:rPr lang="en-US" altLang="en-US" sz="1725">
                <a:solidFill>
                  <a:srgbClr val="800000"/>
                </a:solidFill>
              </a:rPr>
              <a:t>2, 2, 2</a:t>
            </a:r>
            <a:r>
              <a:rPr lang="en-US" altLang="en-US" sz="1725"/>
              <a:t>, 3, 5, 6, 7, 8, 9, 10 = 2</a:t>
            </a:r>
          </a:p>
        </p:txBody>
      </p:sp>
      <p:graphicFrame>
        <p:nvGraphicFramePr>
          <p:cNvPr id="13315" name="Rectangle 4"/>
          <p:cNvGraphicFramePr>
            <a:graphicFrameLocks noGrp="1"/>
          </p:cNvGraphicFramePr>
          <p:nvPr>
            <p:ph sz="quarter" idx="2"/>
          </p:nvPr>
        </p:nvGraphicFramePr>
        <p:xfrm>
          <a:off x="5322888" y="2057400"/>
          <a:ext cx="1639887" cy="1639888"/>
        </p:xfrm>
        <a:graphic>
          <a:graphicData uri="http://schemas.openxmlformats.org/presentationml/2006/ole">
            <mc:AlternateContent xmlns:mc="http://schemas.openxmlformats.org/markup-compatibility/2006">
              <mc:Choice xmlns:v="urn:schemas-microsoft-com:vml" Requires="v">
                <p:oleObj spid="_x0000_s1034" name="Equation" r:id="rId4" imgW="0" imgH="0" progId="Equation.3">
                  <p:embed/>
                </p:oleObj>
              </mc:Choice>
              <mc:Fallback>
                <p:oleObj name="Equation" r:id="rId4" imgW="0" imgH="0" progId="Equation.3">
                  <p:embed/>
                  <p:pic>
                    <p:nvPicPr>
                      <p:cNvPr id="0" name=""/>
                      <p:cNvPicPr>
                        <a:picLocks noGrp="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22888" y="2057400"/>
                        <a:ext cx="1639887" cy="163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70693" name="Object 5"/>
          <p:cNvGraphicFramePr>
            <a:graphicFrameLocks noGrp="1" noChangeAspect="1"/>
          </p:cNvGraphicFramePr>
          <p:nvPr>
            <p:ph sz="quarter" idx="3"/>
          </p:nvPr>
        </p:nvGraphicFramePr>
        <p:xfrm>
          <a:off x="5165725" y="2349500"/>
          <a:ext cx="1041400" cy="787400"/>
        </p:xfrm>
        <a:graphic>
          <a:graphicData uri="http://schemas.openxmlformats.org/presentationml/2006/ole">
            <mc:AlternateContent xmlns:mc="http://schemas.openxmlformats.org/markup-compatibility/2006">
              <mc:Choice xmlns:v="urn:schemas-microsoft-com:vml" Requires="v">
                <p:oleObj spid="_x0000_s1035" name="Equation" r:id="rId5" imgW="571252" imgH="431613" progId="Equation.3">
                  <p:embed/>
                </p:oleObj>
              </mc:Choice>
              <mc:Fallback>
                <p:oleObj name="Equation" r:id="rId5" imgW="571252" imgH="431613" progId="Equation.3">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65725" y="2349500"/>
                        <a:ext cx="1041400" cy="787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658531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069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069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70691">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70691">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70691">
                                            <p:txEl>
                                              <p:pRg st="8" end="8"/>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70691">
                                            <p:txEl>
                                              <p:pRg st="10" end="1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70691">
                                            <p:txEl>
                                              <p:pRg st="11" end="1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70691">
                                            <p:txEl>
                                              <p:pRg st="12" end="12"/>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7069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3" name="Rectangle 11"/>
          <p:cNvSpPr>
            <a:spLocks noGrp="1" noChangeArrowheads="1"/>
          </p:cNvSpPr>
          <p:nvPr>
            <p:ph type="title"/>
          </p:nvPr>
        </p:nvSpPr>
        <p:spPr/>
        <p:txBody>
          <a:bodyPr/>
          <a:lstStyle/>
          <a:p>
            <a:pPr eaLnBrk="1" hangingPunct="1"/>
            <a:r>
              <a:rPr lang="en-US" altLang="en-US" sz="3000"/>
              <a:t>Measures of dispersion and variability</a:t>
            </a:r>
          </a:p>
        </p:txBody>
      </p:sp>
      <p:sp>
        <p:nvSpPr>
          <p:cNvPr id="374787" name="Rectangle 3"/>
          <p:cNvSpPr>
            <a:spLocks noGrp="1" noChangeArrowheads="1"/>
          </p:cNvSpPr>
          <p:nvPr>
            <p:ph type="body" sz="half" idx="1"/>
          </p:nvPr>
        </p:nvSpPr>
        <p:spPr>
          <a:xfrm>
            <a:off x="1277542" y="1600201"/>
            <a:ext cx="6535340" cy="3394472"/>
          </a:xfrm>
        </p:spPr>
        <p:txBody>
          <a:bodyPr>
            <a:normAutofit fontScale="92500" lnSpcReduction="20000"/>
          </a:bodyPr>
          <a:lstStyle/>
          <a:p>
            <a:pPr eaLnBrk="1" hangingPunct="1"/>
            <a:r>
              <a:rPr lang="en-US" altLang="en-US"/>
              <a:t>How widely is the data distributed?</a:t>
            </a:r>
          </a:p>
          <a:p>
            <a:pPr eaLnBrk="1" hangingPunct="1">
              <a:buFontTx/>
              <a:buNone/>
            </a:pPr>
            <a:endParaRPr lang="en-US" altLang="en-US"/>
          </a:p>
          <a:p>
            <a:pPr eaLnBrk="1" hangingPunct="1">
              <a:buFontTx/>
              <a:buNone/>
            </a:pPr>
            <a:r>
              <a:rPr lang="en-US" altLang="en-US"/>
              <a:t>	range:  largest value minus smallest value</a:t>
            </a:r>
          </a:p>
          <a:p>
            <a:pPr eaLnBrk="1" hangingPunct="1">
              <a:buFontTx/>
              <a:buNone/>
            </a:pPr>
            <a:endParaRPr lang="en-US" altLang="en-US"/>
          </a:p>
          <a:p>
            <a:pPr eaLnBrk="1" hangingPunct="1">
              <a:buFontTx/>
              <a:buNone/>
            </a:pPr>
            <a:r>
              <a:rPr lang="en-US" altLang="en-US"/>
              <a:t>	variance (s</a:t>
            </a:r>
            <a:r>
              <a:rPr lang="en-US" altLang="en-US" baseline="30000">
                <a:cs typeface="Times New Roman" panose="02020603050405020304" pitchFamily="18" charset="0"/>
              </a:rPr>
              <a:t>2</a:t>
            </a:r>
            <a:r>
              <a:rPr lang="en-US" altLang="en-US"/>
              <a:t> or </a:t>
            </a:r>
            <a:r>
              <a:rPr lang="el-GR" altLang="en-US">
                <a:cs typeface="Times New Roman" panose="02020603050405020304" pitchFamily="18" charset="0"/>
              </a:rPr>
              <a:t>σ</a:t>
            </a:r>
            <a:r>
              <a:rPr lang="en-US" altLang="en-US" baseline="30000">
                <a:cs typeface="Times New Roman" panose="02020603050405020304" pitchFamily="18" charset="0"/>
              </a:rPr>
              <a:t>2</a:t>
            </a:r>
            <a:r>
              <a:rPr lang="en-US" altLang="en-US"/>
              <a:t>) ………….………….</a:t>
            </a:r>
          </a:p>
          <a:p>
            <a:pPr eaLnBrk="1" hangingPunct="1">
              <a:buFontTx/>
              <a:buNone/>
            </a:pPr>
            <a:endParaRPr lang="en-US" altLang="en-US" sz="1350"/>
          </a:p>
          <a:p>
            <a:pPr eaLnBrk="1" hangingPunct="1">
              <a:buFontTx/>
              <a:buNone/>
            </a:pPr>
            <a:r>
              <a:rPr lang="en-US" altLang="en-US"/>
              <a:t>	standard deviation (s or </a:t>
            </a:r>
            <a:r>
              <a:rPr lang="el-GR" altLang="en-US">
                <a:cs typeface="Times New Roman" panose="02020603050405020304" pitchFamily="18" charset="0"/>
              </a:rPr>
              <a:t>σ</a:t>
            </a:r>
            <a:r>
              <a:rPr lang="en-US" altLang="en-US">
                <a:cs typeface="Times New Roman" panose="02020603050405020304" pitchFamily="18" charset="0"/>
              </a:rPr>
              <a:t>)…………………</a:t>
            </a:r>
            <a:endParaRPr lang="en-US" altLang="en-US" sz="1350">
              <a:cs typeface="Times New Roman" panose="02020603050405020304" pitchFamily="18" charset="0"/>
            </a:endParaRPr>
          </a:p>
          <a:p>
            <a:pPr eaLnBrk="1" hangingPunct="1">
              <a:buFontTx/>
              <a:buNone/>
            </a:pPr>
            <a:endParaRPr lang="en-US" altLang="en-US" sz="1350"/>
          </a:p>
          <a:p>
            <a:pPr eaLnBrk="1" hangingPunct="1">
              <a:buFontTx/>
              <a:buNone/>
            </a:pPr>
            <a:r>
              <a:rPr lang="en-US" altLang="en-US"/>
              <a:t>	</a:t>
            </a:r>
            <a:endParaRPr lang="el-GR" altLang="en-US"/>
          </a:p>
        </p:txBody>
      </p:sp>
      <p:graphicFrame>
        <p:nvGraphicFramePr>
          <p:cNvPr id="14339" name="Rectangle 4"/>
          <p:cNvGraphicFramePr>
            <a:graphicFrameLocks noGrp="1"/>
          </p:cNvGraphicFramePr>
          <p:nvPr>
            <p:ph sz="quarter" idx="2"/>
          </p:nvPr>
        </p:nvGraphicFramePr>
        <p:xfrm>
          <a:off x="5322888" y="2057400"/>
          <a:ext cx="1639887" cy="1639888"/>
        </p:xfrm>
        <a:graphic>
          <a:graphicData uri="http://schemas.openxmlformats.org/presentationml/2006/ole">
            <mc:AlternateContent xmlns:mc="http://schemas.openxmlformats.org/markup-compatibility/2006">
              <mc:Choice xmlns:v="urn:schemas-microsoft-com:vml" Requires="v">
                <p:oleObj spid="_x0000_s2062" name="Equation" r:id="rId4" imgW="0" imgH="0" progId="Equation.3">
                  <p:embed/>
                </p:oleObj>
              </mc:Choice>
              <mc:Fallback>
                <p:oleObj name="Equation" r:id="rId4" imgW="0" imgH="0" progId="Equation.3">
                  <p:embed/>
                  <p:pic>
                    <p:nvPicPr>
                      <p:cNvPr id="0" name=""/>
                      <p:cNvPicPr>
                        <a:picLocks noGrp="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22888" y="2057400"/>
                        <a:ext cx="1639887" cy="163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74790" name="Object 6"/>
          <p:cNvGraphicFramePr>
            <a:graphicFrameLocks noGrp="1" noChangeAspect="1"/>
          </p:cNvGraphicFramePr>
          <p:nvPr>
            <p:ph sz="quarter" idx="3"/>
          </p:nvPr>
        </p:nvGraphicFramePr>
        <p:xfrm>
          <a:off x="5489575" y="2943225"/>
          <a:ext cx="1619250" cy="639763"/>
        </p:xfrm>
        <a:graphic>
          <a:graphicData uri="http://schemas.openxmlformats.org/presentationml/2006/ole">
            <mc:AlternateContent xmlns:mc="http://schemas.openxmlformats.org/markup-compatibility/2006">
              <mc:Choice xmlns:v="urn:schemas-microsoft-com:vml" Requires="v">
                <p:oleObj spid="_x0000_s2063" name="Equation" r:id="rId5" imgW="1091726" imgH="431613" progId="Equation.3">
                  <p:embed/>
                </p:oleObj>
              </mc:Choice>
              <mc:Fallback>
                <p:oleObj name="Equation" r:id="rId5" imgW="1091726" imgH="431613" progId="Equation.3">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9575" y="2943225"/>
                        <a:ext cx="1619250" cy="639763"/>
                      </a:xfrm>
                      <a:prstGeom prst="rect">
                        <a:avLst/>
                      </a:prstGeom>
                      <a:solidFill>
                        <a:schemeClr val="bg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4789" name="Object 5"/>
          <p:cNvGraphicFramePr>
            <a:graphicFrameLocks noChangeAspect="1"/>
          </p:cNvGraphicFramePr>
          <p:nvPr/>
        </p:nvGraphicFramePr>
        <p:xfrm>
          <a:off x="5868591" y="3699273"/>
          <a:ext cx="1200150" cy="510778"/>
        </p:xfrm>
        <a:graphic>
          <a:graphicData uri="http://schemas.openxmlformats.org/presentationml/2006/ole">
            <mc:AlternateContent xmlns:mc="http://schemas.openxmlformats.org/markup-compatibility/2006">
              <mc:Choice xmlns:v="urn:schemas-microsoft-com:vml" Requires="v">
                <p:oleObj spid="_x0000_s2064" name="Equation" r:id="rId7" imgW="596641" imgH="253890" progId="Equation.3">
                  <p:embed/>
                </p:oleObj>
              </mc:Choice>
              <mc:Fallback>
                <p:oleObj name="Equation" r:id="rId7" imgW="596641" imgH="25389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8591" y="3699273"/>
                        <a:ext cx="1200150" cy="51077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74791" name="Group 7"/>
          <p:cNvGrpSpPr>
            <a:grpSpLocks/>
          </p:cNvGrpSpPr>
          <p:nvPr/>
        </p:nvGrpSpPr>
        <p:grpSpPr bwMode="auto">
          <a:xfrm>
            <a:off x="1709738" y="4304110"/>
            <a:ext cx="5314950" cy="1771650"/>
            <a:chOff x="288" y="2832"/>
            <a:chExt cx="4464" cy="1488"/>
          </a:xfrm>
        </p:grpSpPr>
        <p:pic>
          <p:nvPicPr>
            <p:cNvPr id="14344"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8" y="2832"/>
              <a:ext cx="2688" cy="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12" y="2832"/>
              <a:ext cx="1296" cy="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6" name="Rectangle 10"/>
            <p:cNvSpPr>
              <a:spLocks noChangeArrowheads="1"/>
            </p:cNvSpPr>
            <p:nvPr/>
          </p:nvSpPr>
          <p:spPr bwMode="auto">
            <a:xfrm>
              <a:off x="288" y="3917"/>
              <a:ext cx="4464"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100">
                  <a:solidFill>
                    <a:schemeClr val="tx2"/>
                  </a:solidFill>
                </a:rPr>
                <a:t>Large spread			  Small spread</a:t>
              </a:r>
            </a:p>
          </p:txBody>
        </p:sp>
      </p:grpSp>
    </p:spTree>
    <p:extLst>
      <p:ext uri="{BB962C8B-B14F-4D97-AF65-F5344CB8AC3E}">
        <p14:creationId xmlns:p14="http://schemas.microsoft.com/office/powerpoint/2010/main" val="15536904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478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478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479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7478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478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747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1257300" y="1600200"/>
            <a:ext cx="645795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solidFill>
                  <a:schemeClr val="tx2"/>
                </a:solidFill>
              </a:rPr>
              <a:t>Example data set: 0, 1, 3, 3, 5, 5, 5, 7, 7, 9, 10</a:t>
            </a:r>
            <a:br>
              <a:rPr lang="en-US" altLang="en-US" sz="2400">
                <a:solidFill>
                  <a:schemeClr val="tx2"/>
                </a:solidFill>
              </a:rPr>
            </a:br>
            <a:r>
              <a:rPr lang="en-US" altLang="en-US" sz="2400">
                <a:solidFill>
                  <a:schemeClr val="tx2"/>
                </a:solidFill>
              </a:rPr>
              <a:t/>
            </a:r>
            <a:br>
              <a:rPr lang="en-US" altLang="en-US" sz="2400">
                <a:solidFill>
                  <a:schemeClr val="tx2"/>
                </a:solidFill>
              </a:rPr>
            </a:br>
            <a:r>
              <a:rPr lang="en-US" altLang="en-US" sz="2100">
                <a:solidFill>
                  <a:schemeClr val="tx2"/>
                </a:solidFill>
              </a:rPr>
              <a:t>Variance = 9.8</a:t>
            </a:r>
            <a:br>
              <a:rPr lang="en-US" altLang="en-US" sz="2100">
                <a:solidFill>
                  <a:schemeClr val="tx2"/>
                </a:solidFill>
              </a:rPr>
            </a:br>
            <a:r>
              <a:rPr lang="en-US" altLang="en-US" sz="2100">
                <a:solidFill>
                  <a:schemeClr val="tx2"/>
                </a:solidFill>
              </a:rPr>
              <a:t>Standard Deviation = 3.13</a:t>
            </a:r>
            <a:br>
              <a:rPr lang="en-US" altLang="en-US" sz="2100">
                <a:solidFill>
                  <a:schemeClr val="tx2"/>
                </a:solidFill>
              </a:rPr>
            </a:br>
            <a:r>
              <a:rPr lang="en-US" altLang="en-US" sz="2100">
                <a:solidFill>
                  <a:schemeClr val="tx2"/>
                </a:solidFill>
              </a:rPr>
              <a:t>Range = 10</a:t>
            </a:r>
            <a:br>
              <a:rPr lang="en-US" altLang="en-US" sz="2100">
                <a:solidFill>
                  <a:schemeClr val="tx2"/>
                </a:solidFill>
              </a:rPr>
            </a:br>
            <a:r>
              <a:rPr lang="en-US" altLang="en-US" sz="1500">
                <a:solidFill>
                  <a:schemeClr val="tx2"/>
                </a:solidFill>
              </a:rPr>
              <a:t/>
            </a:r>
            <a:br>
              <a:rPr lang="en-US" altLang="en-US" sz="1500">
                <a:solidFill>
                  <a:schemeClr val="tx2"/>
                </a:solidFill>
              </a:rPr>
            </a:br>
            <a:r>
              <a:rPr lang="en-US" altLang="en-US" sz="1200">
                <a:solidFill>
                  <a:schemeClr val="tx2"/>
                </a:solidFill>
              </a:rPr>
              <a:t/>
            </a:r>
            <a:br>
              <a:rPr lang="en-US" altLang="en-US" sz="1200">
                <a:solidFill>
                  <a:schemeClr val="tx2"/>
                </a:solidFill>
              </a:rPr>
            </a:br>
            <a:r>
              <a:rPr lang="en-US" altLang="en-US" sz="1200">
                <a:solidFill>
                  <a:schemeClr val="tx2"/>
                </a:solidFill>
              </a:rPr>
              <a:t/>
            </a:r>
            <a:br>
              <a:rPr lang="en-US" altLang="en-US" sz="1200">
                <a:solidFill>
                  <a:schemeClr val="tx2"/>
                </a:solidFill>
              </a:rPr>
            </a:br>
            <a:r>
              <a:rPr lang="en-US" altLang="en-US" sz="1200">
                <a:solidFill>
                  <a:schemeClr val="tx2"/>
                </a:solidFill>
              </a:rPr>
              <a:t> </a:t>
            </a:r>
            <a:r>
              <a:rPr lang="en-US" altLang="en-US" sz="2400">
                <a:solidFill>
                  <a:schemeClr val="tx2"/>
                </a:solidFill>
              </a:rPr>
              <a:t>Example data set: 0, 10, 30, 30, 50, 50, 50, 70, 70, 90, 100</a:t>
            </a:r>
            <a:br>
              <a:rPr lang="en-US" altLang="en-US" sz="2400">
                <a:solidFill>
                  <a:schemeClr val="tx2"/>
                </a:solidFill>
              </a:rPr>
            </a:br>
            <a:r>
              <a:rPr lang="en-US" altLang="en-US" sz="2400">
                <a:solidFill>
                  <a:schemeClr val="tx2"/>
                </a:solidFill>
              </a:rPr>
              <a:t/>
            </a:r>
            <a:br>
              <a:rPr lang="en-US" altLang="en-US" sz="2400">
                <a:solidFill>
                  <a:schemeClr val="tx2"/>
                </a:solidFill>
              </a:rPr>
            </a:br>
            <a:r>
              <a:rPr lang="en-US" altLang="en-US" sz="2100">
                <a:solidFill>
                  <a:schemeClr val="tx2"/>
                </a:solidFill>
              </a:rPr>
              <a:t>Variance = 980</a:t>
            </a:r>
            <a:br>
              <a:rPr lang="en-US" altLang="en-US" sz="2100">
                <a:solidFill>
                  <a:schemeClr val="tx2"/>
                </a:solidFill>
              </a:rPr>
            </a:br>
            <a:r>
              <a:rPr lang="en-US" altLang="en-US" sz="2100">
                <a:solidFill>
                  <a:schemeClr val="tx2"/>
                </a:solidFill>
              </a:rPr>
              <a:t>Standard Deviation = 31.30</a:t>
            </a:r>
            <a:br>
              <a:rPr lang="en-US" altLang="en-US" sz="2100">
                <a:solidFill>
                  <a:schemeClr val="tx2"/>
                </a:solidFill>
              </a:rPr>
            </a:br>
            <a:r>
              <a:rPr lang="en-US" altLang="en-US" sz="2100">
                <a:solidFill>
                  <a:schemeClr val="tx2"/>
                </a:solidFill>
              </a:rPr>
              <a:t>Range = 100</a:t>
            </a:r>
          </a:p>
        </p:txBody>
      </p:sp>
      <p:pic>
        <p:nvPicPr>
          <p:cNvPr id="1536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899" y="2078833"/>
            <a:ext cx="2106215" cy="1651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0472" y="4346972"/>
            <a:ext cx="2100263" cy="1646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Line 6"/>
          <p:cNvSpPr>
            <a:spLocks noChangeShapeType="1"/>
          </p:cNvSpPr>
          <p:nvPr/>
        </p:nvSpPr>
        <p:spPr bwMode="auto">
          <a:xfrm>
            <a:off x="1143000" y="3861197"/>
            <a:ext cx="6858000" cy="0"/>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15366" name="Rectangle 8"/>
          <p:cNvSpPr>
            <a:spLocks noGrp="1" noChangeArrowheads="1"/>
          </p:cNvSpPr>
          <p:nvPr>
            <p:ph type="title"/>
          </p:nvPr>
        </p:nvSpPr>
        <p:spPr/>
        <p:txBody>
          <a:bodyPr/>
          <a:lstStyle/>
          <a:p>
            <a:pPr eaLnBrk="1" hangingPunct="1"/>
            <a:r>
              <a:rPr lang="en-US" altLang="en-US" sz="3000"/>
              <a:t>Measures of dispersion and variability</a:t>
            </a:r>
          </a:p>
        </p:txBody>
      </p:sp>
    </p:spTree>
    <p:extLst>
      <p:ext uri="{BB962C8B-B14F-4D97-AF65-F5344CB8AC3E}">
        <p14:creationId xmlns:p14="http://schemas.microsoft.com/office/powerpoint/2010/main" val="4115161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Normal distribution of data</a:t>
            </a:r>
          </a:p>
        </p:txBody>
      </p:sp>
      <p:sp>
        <p:nvSpPr>
          <p:cNvPr id="378883" name="Rectangle 3"/>
          <p:cNvSpPr>
            <a:spLocks noGrp="1" noChangeArrowheads="1"/>
          </p:cNvSpPr>
          <p:nvPr>
            <p:ph idx="1"/>
          </p:nvPr>
        </p:nvSpPr>
        <p:spPr>
          <a:xfrm>
            <a:off x="1277541" y="2057401"/>
            <a:ext cx="6723459" cy="1965722"/>
          </a:xfrm>
        </p:spPr>
        <p:txBody>
          <a:bodyPr>
            <a:normAutofit lnSpcReduction="10000"/>
          </a:bodyPr>
          <a:lstStyle/>
          <a:p>
            <a:pPr eaLnBrk="1" hangingPunct="1"/>
            <a:r>
              <a:rPr lang="en-US" altLang="en-US" smtClean="0"/>
              <a:t>A data set in which most values are around the mean, with fewer observations towards the extremes of the range of values</a:t>
            </a:r>
          </a:p>
          <a:p>
            <a:pPr eaLnBrk="1" hangingPunct="1"/>
            <a:r>
              <a:rPr lang="en-US" altLang="en-US" smtClean="0"/>
              <a:t>The distribution is symmetrical about the mean</a:t>
            </a:r>
          </a:p>
        </p:txBody>
      </p:sp>
      <p:pic>
        <p:nvPicPr>
          <p:cNvPr id="37888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9738" y="4131469"/>
            <a:ext cx="3200400" cy="1444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88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0188" y="4131469"/>
            <a:ext cx="1543050" cy="1444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97584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8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88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7888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88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3000"/>
              <a:t>Proportions of a Normal Distribution</a:t>
            </a:r>
          </a:p>
        </p:txBody>
      </p:sp>
      <p:sp>
        <p:nvSpPr>
          <p:cNvPr id="380931" name="Rectangle 3"/>
          <p:cNvSpPr>
            <a:spLocks noGrp="1" noChangeArrowheads="1"/>
          </p:cNvSpPr>
          <p:nvPr>
            <p:ph type="body" sz="half" idx="1"/>
          </p:nvPr>
        </p:nvSpPr>
        <p:spPr>
          <a:xfrm>
            <a:off x="1277541" y="2025253"/>
            <a:ext cx="6480572" cy="3394472"/>
          </a:xfrm>
        </p:spPr>
        <p:txBody>
          <a:bodyPr/>
          <a:lstStyle/>
          <a:p>
            <a:pPr eaLnBrk="1" hangingPunct="1"/>
            <a:r>
              <a:rPr lang="en-US" altLang="en-US"/>
              <a:t>A normal population of 1000 body weights</a:t>
            </a:r>
          </a:p>
          <a:p>
            <a:pPr eaLnBrk="1" hangingPunct="1"/>
            <a:r>
              <a:rPr lang="el-GR" altLang="en-US">
                <a:cs typeface="Arial" panose="020B0604020202020204" pitchFamily="34" charset="0"/>
              </a:rPr>
              <a:t>μ</a:t>
            </a:r>
            <a:r>
              <a:rPr lang="en-US" altLang="en-US">
                <a:cs typeface="Arial" panose="020B0604020202020204" pitchFamily="34" charset="0"/>
              </a:rPr>
              <a:t> = 70kg		</a:t>
            </a:r>
            <a:r>
              <a:rPr lang="el-GR" altLang="en-US">
                <a:cs typeface="Arial" panose="020B0604020202020204" pitchFamily="34" charset="0"/>
              </a:rPr>
              <a:t>σ</a:t>
            </a:r>
            <a:r>
              <a:rPr lang="en-US" altLang="en-US">
                <a:cs typeface="Arial" panose="020B0604020202020204" pitchFamily="34" charset="0"/>
              </a:rPr>
              <a:t> = 10kg</a:t>
            </a:r>
            <a:endParaRPr lang="el-GR" altLang="en-US">
              <a:cs typeface="Arial" panose="020B0604020202020204" pitchFamily="34" charset="0"/>
            </a:endParaRPr>
          </a:p>
          <a:p>
            <a:pPr eaLnBrk="1" hangingPunct="1"/>
            <a:r>
              <a:rPr lang="en-US" altLang="en-US">
                <a:cs typeface="Arial" panose="020B0604020202020204" pitchFamily="34" charset="0"/>
              </a:rPr>
              <a:t>500 weights are &gt; 70kg</a:t>
            </a:r>
          </a:p>
          <a:p>
            <a:pPr eaLnBrk="1" hangingPunct="1"/>
            <a:r>
              <a:rPr lang="en-US" altLang="en-US">
                <a:cs typeface="Arial" panose="020B0604020202020204" pitchFamily="34" charset="0"/>
              </a:rPr>
              <a:t>500 weights are &lt; 70 kg</a:t>
            </a:r>
            <a:endParaRPr lang="el-GR" altLang="en-US">
              <a:cs typeface="Arial" panose="020B0604020202020204" pitchFamily="34" charset="0"/>
            </a:endParaRPr>
          </a:p>
        </p:txBody>
      </p:sp>
      <p:graphicFrame>
        <p:nvGraphicFramePr>
          <p:cNvPr id="380935" name="Object 7"/>
          <p:cNvGraphicFramePr>
            <a:graphicFrameLocks noGrp="1" noChangeAspect="1"/>
          </p:cNvGraphicFramePr>
          <p:nvPr>
            <p:ph sz="half" idx="2"/>
            <p:extLst>
              <p:ext uri="{D42A27DB-BD31-4B8C-83A1-F6EECF244321}">
                <p14:modId xmlns:p14="http://schemas.microsoft.com/office/powerpoint/2010/main" val="1341735907"/>
              </p:ext>
            </p:extLst>
          </p:nvPr>
        </p:nvGraphicFramePr>
        <p:xfrm>
          <a:off x="2004124" y="4402963"/>
          <a:ext cx="4159250" cy="2249488"/>
        </p:xfrm>
        <a:graphic>
          <a:graphicData uri="http://schemas.openxmlformats.org/presentationml/2006/ole">
            <mc:AlternateContent xmlns:mc="http://schemas.openxmlformats.org/markup-compatibility/2006">
              <mc:Choice xmlns:v="urn:schemas-microsoft-com:vml" Requires="v">
                <p:oleObj spid="_x0000_s3078" name="Chart" r:id="rId4" imgW="4667278" imgH="2524285" progId="Excel.Sheet.8">
                  <p:embed/>
                </p:oleObj>
              </mc:Choice>
              <mc:Fallback>
                <p:oleObj name="Chart" r:id="rId4" imgW="4667278" imgH="2524285" progId="Excel.Shee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4124" y="4402963"/>
                        <a:ext cx="4159250" cy="224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28524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09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093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80931">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80931">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809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3809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3000"/>
              <a:t>Proportions of a Normal Distribution</a:t>
            </a:r>
          </a:p>
        </p:txBody>
      </p:sp>
      <p:sp>
        <p:nvSpPr>
          <p:cNvPr id="418819" name="Rectangle 3"/>
          <p:cNvSpPr>
            <a:spLocks noGrp="1" noChangeArrowheads="1"/>
          </p:cNvSpPr>
          <p:nvPr>
            <p:ph type="body" sz="half" idx="1"/>
          </p:nvPr>
        </p:nvSpPr>
        <p:spPr>
          <a:xfrm>
            <a:off x="1169195" y="2996804"/>
            <a:ext cx="6722269" cy="2970609"/>
          </a:xfrm>
        </p:spPr>
        <p:txBody>
          <a:bodyPr>
            <a:normAutofit fontScale="92500" lnSpcReduction="10000"/>
          </a:bodyPr>
          <a:lstStyle/>
          <a:p>
            <a:pPr eaLnBrk="1" hangingPunct="1">
              <a:lnSpc>
                <a:spcPct val="90000"/>
              </a:lnSpc>
            </a:pPr>
            <a:r>
              <a:rPr lang="en-US" altLang="en-US" sz="1800"/>
              <a:t>How many bears have a weight &gt; 80kg</a:t>
            </a:r>
          </a:p>
          <a:p>
            <a:pPr eaLnBrk="1" hangingPunct="1">
              <a:lnSpc>
                <a:spcPct val="90000"/>
              </a:lnSpc>
            </a:pPr>
            <a:r>
              <a:rPr lang="el-GR" altLang="en-US" sz="1800">
                <a:cs typeface="Arial" panose="020B0604020202020204" pitchFamily="34" charset="0"/>
              </a:rPr>
              <a:t>μ</a:t>
            </a:r>
            <a:r>
              <a:rPr lang="en-US" altLang="en-US" sz="1800">
                <a:cs typeface="Arial" panose="020B0604020202020204" pitchFamily="34" charset="0"/>
              </a:rPr>
              <a:t> = 70kg		</a:t>
            </a:r>
            <a:r>
              <a:rPr lang="el-GR" altLang="en-US" sz="1800">
                <a:cs typeface="Arial" panose="020B0604020202020204" pitchFamily="34" charset="0"/>
              </a:rPr>
              <a:t>σ</a:t>
            </a:r>
            <a:r>
              <a:rPr lang="en-US" altLang="en-US" sz="1800">
                <a:cs typeface="Arial" panose="020B0604020202020204" pitchFamily="34" charset="0"/>
              </a:rPr>
              <a:t> = 10kg		X = 80kg</a:t>
            </a:r>
          </a:p>
          <a:p>
            <a:pPr eaLnBrk="1" hangingPunct="1">
              <a:lnSpc>
                <a:spcPct val="90000"/>
              </a:lnSpc>
            </a:pPr>
            <a:r>
              <a:rPr lang="en-US" altLang="en-US" sz="1800">
                <a:cs typeface="Arial" panose="020B0604020202020204" pitchFamily="34" charset="0"/>
              </a:rPr>
              <a:t>We use an equation to tell us how many standard deviations from the mean the X value is located:                                   </a:t>
            </a:r>
          </a:p>
          <a:p>
            <a:pPr eaLnBrk="1" hangingPunct="1">
              <a:lnSpc>
                <a:spcPct val="90000"/>
              </a:lnSpc>
              <a:buFontTx/>
              <a:buNone/>
            </a:pPr>
            <a:r>
              <a:rPr lang="en-US" altLang="en-US" sz="1800">
                <a:cs typeface="Arial" panose="020B0604020202020204" pitchFamily="34" charset="0"/>
              </a:rPr>
              <a:t>                             =                           =     </a:t>
            </a:r>
          </a:p>
          <a:p>
            <a:pPr eaLnBrk="1" hangingPunct="1">
              <a:lnSpc>
                <a:spcPct val="90000"/>
              </a:lnSpc>
            </a:pPr>
            <a:endParaRPr lang="en-US" altLang="en-US" sz="1800">
              <a:cs typeface="Arial" panose="020B0604020202020204" pitchFamily="34" charset="0"/>
            </a:endParaRPr>
          </a:p>
          <a:p>
            <a:pPr eaLnBrk="1" hangingPunct="1">
              <a:lnSpc>
                <a:spcPct val="90000"/>
              </a:lnSpc>
            </a:pPr>
            <a:r>
              <a:rPr lang="en-US" altLang="en-US" sz="1800">
                <a:cs typeface="Arial" panose="020B0604020202020204" pitchFamily="34" charset="0"/>
              </a:rPr>
              <a:t>We then use a special table to tell us what proportion of a normal distribution lies beyond this Z value</a:t>
            </a:r>
          </a:p>
          <a:p>
            <a:pPr eaLnBrk="1" hangingPunct="1">
              <a:lnSpc>
                <a:spcPct val="90000"/>
              </a:lnSpc>
            </a:pPr>
            <a:r>
              <a:rPr lang="en-US" altLang="en-US" sz="1800">
                <a:cs typeface="Arial" panose="020B0604020202020204" pitchFamily="34" charset="0"/>
              </a:rPr>
              <a:t>This proportion is equal to the probability of drawing at random a measurement (X) greater than 80kg</a:t>
            </a:r>
            <a:endParaRPr lang="el-GR" altLang="en-US" sz="1800">
              <a:cs typeface="Arial" panose="020B0604020202020204" pitchFamily="34" charset="0"/>
            </a:endParaRPr>
          </a:p>
        </p:txBody>
      </p:sp>
      <p:graphicFrame>
        <p:nvGraphicFramePr>
          <p:cNvPr id="18436" name="Object 4"/>
          <p:cNvGraphicFramePr>
            <a:graphicFrameLocks noGrp="1" noChangeAspect="1"/>
          </p:cNvGraphicFramePr>
          <p:nvPr>
            <p:ph sz="half" idx="2"/>
            <p:extLst>
              <p:ext uri="{D42A27DB-BD31-4B8C-83A1-F6EECF244321}">
                <p14:modId xmlns:p14="http://schemas.microsoft.com/office/powerpoint/2010/main" val="2272477934"/>
              </p:ext>
            </p:extLst>
          </p:nvPr>
        </p:nvGraphicFramePr>
        <p:xfrm>
          <a:off x="3006725" y="1285281"/>
          <a:ext cx="2808288" cy="1519237"/>
        </p:xfrm>
        <a:graphic>
          <a:graphicData uri="http://schemas.openxmlformats.org/presentationml/2006/ole">
            <mc:AlternateContent xmlns:mc="http://schemas.openxmlformats.org/markup-compatibility/2006">
              <mc:Choice xmlns:v="urn:schemas-microsoft-com:vml" Requires="v">
                <p:oleObj spid="_x0000_s4102" name="Chart" r:id="rId4" imgW="4667278" imgH="2524285" progId="Excel.Sheet.8">
                  <p:embed/>
                </p:oleObj>
              </mc:Choice>
              <mc:Fallback>
                <p:oleObj name="Chart" r:id="rId4" imgW="4667278" imgH="2524285" progId="Excel.Shee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6725" y="1285281"/>
                        <a:ext cx="2808288" cy="151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18823" name="Group 7"/>
          <p:cNvGrpSpPr>
            <a:grpSpLocks/>
          </p:cNvGrpSpPr>
          <p:nvPr/>
        </p:nvGrpSpPr>
        <p:grpSpPr bwMode="auto">
          <a:xfrm>
            <a:off x="1493044" y="4131470"/>
            <a:ext cx="1295400" cy="646510"/>
            <a:chOff x="2699" y="1570"/>
            <a:chExt cx="1088" cy="543"/>
          </a:xfrm>
        </p:grpSpPr>
        <p:sp>
          <p:nvSpPr>
            <p:cNvPr id="18442" name="Text Box 5"/>
            <p:cNvSpPr txBox="1">
              <a:spLocks noChangeArrowheads="1"/>
            </p:cNvSpPr>
            <p:nvPr/>
          </p:nvSpPr>
          <p:spPr bwMode="auto">
            <a:xfrm>
              <a:off x="2699" y="1570"/>
              <a:ext cx="1088" cy="5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Z = X – </a:t>
              </a:r>
              <a:r>
                <a:rPr lang="el-GR" altLang="en-US" sz="1800" b="1"/>
                <a:t>μ</a:t>
              </a:r>
              <a:endParaRPr lang="en-US" altLang="en-US" sz="1800" b="1"/>
            </a:p>
            <a:p>
              <a:pPr eaLnBrk="1" hangingPunct="1">
                <a:spcBef>
                  <a:spcPct val="0"/>
                </a:spcBef>
                <a:buFontTx/>
                <a:buNone/>
              </a:pPr>
              <a:r>
                <a:rPr lang="en-US" altLang="en-US" sz="1800" b="1"/>
                <a:t>         </a:t>
              </a:r>
              <a:r>
                <a:rPr lang="el-GR" altLang="en-US" sz="1800" b="1"/>
                <a:t>σ</a:t>
              </a:r>
            </a:p>
          </p:txBody>
        </p:sp>
        <p:sp>
          <p:nvSpPr>
            <p:cNvPr id="18443" name="Line 6"/>
            <p:cNvSpPr>
              <a:spLocks noChangeShapeType="1"/>
            </p:cNvSpPr>
            <p:nvPr/>
          </p:nvSpPr>
          <p:spPr bwMode="auto">
            <a:xfrm>
              <a:off x="3043" y="1833"/>
              <a:ext cx="54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350"/>
            </a:p>
          </p:txBody>
        </p:sp>
      </p:grpSp>
      <p:grpSp>
        <p:nvGrpSpPr>
          <p:cNvPr id="418824" name="Group 8"/>
          <p:cNvGrpSpPr>
            <a:grpSpLocks/>
          </p:cNvGrpSpPr>
          <p:nvPr/>
        </p:nvGrpSpPr>
        <p:grpSpPr bwMode="auto">
          <a:xfrm>
            <a:off x="3383758" y="4131470"/>
            <a:ext cx="1403747" cy="646510"/>
            <a:chOff x="2699" y="1570"/>
            <a:chExt cx="1088" cy="543"/>
          </a:xfrm>
        </p:grpSpPr>
        <p:sp>
          <p:nvSpPr>
            <p:cNvPr id="18440" name="Text Box 9"/>
            <p:cNvSpPr txBox="1">
              <a:spLocks noChangeArrowheads="1"/>
            </p:cNvSpPr>
            <p:nvPr/>
          </p:nvSpPr>
          <p:spPr bwMode="auto">
            <a:xfrm>
              <a:off x="2699" y="1570"/>
              <a:ext cx="1088" cy="5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Z = 80 – 70</a:t>
              </a:r>
            </a:p>
            <a:p>
              <a:pPr eaLnBrk="1" hangingPunct="1">
                <a:spcBef>
                  <a:spcPct val="0"/>
                </a:spcBef>
                <a:buFontTx/>
                <a:buNone/>
              </a:pPr>
              <a:r>
                <a:rPr lang="en-US" altLang="en-US" sz="1800" b="1"/>
                <a:t>          10</a:t>
              </a:r>
              <a:endParaRPr lang="el-GR" altLang="en-US" sz="1800" b="1"/>
            </a:p>
          </p:txBody>
        </p:sp>
        <p:sp>
          <p:nvSpPr>
            <p:cNvPr id="18441" name="Line 10"/>
            <p:cNvSpPr>
              <a:spLocks noChangeShapeType="1"/>
            </p:cNvSpPr>
            <p:nvPr/>
          </p:nvSpPr>
          <p:spPr bwMode="auto">
            <a:xfrm>
              <a:off x="3043" y="1833"/>
              <a:ext cx="54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350"/>
            </a:p>
          </p:txBody>
        </p:sp>
      </p:grpSp>
      <p:sp>
        <p:nvSpPr>
          <p:cNvPr id="418828" name="Text Box 12"/>
          <p:cNvSpPr txBox="1">
            <a:spLocks noChangeArrowheads="1"/>
          </p:cNvSpPr>
          <p:nvPr/>
        </p:nvSpPr>
        <p:spPr bwMode="auto">
          <a:xfrm>
            <a:off x="5274469" y="4131469"/>
            <a:ext cx="3238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1</a:t>
            </a:r>
            <a:endParaRPr lang="el-GR" altLang="en-US" sz="1800" b="1"/>
          </a:p>
        </p:txBody>
      </p:sp>
    </p:spTree>
    <p:extLst>
      <p:ext uri="{BB962C8B-B14F-4D97-AF65-F5344CB8AC3E}">
        <p14:creationId xmlns:p14="http://schemas.microsoft.com/office/powerpoint/2010/main" val="30038782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8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8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8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88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1882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1882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882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18819">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4188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82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1196580" y="890588"/>
            <a:ext cx="1593056" cy="857250"/>
          </a:xfrm>
        </p:spPr>
        <p:txBody>
          <a:bodyPr>
            <a:normAutofit fontScale="90000"/>
          </a:bodyPr>
          <a:lstStyle/>
          <a:p>
            <a:pPr eaLnBrk="1" hangingPunct="1"/>
            <a:r>
              <a:rPr lang="en-US" altLang="en-US" smtClean="0"/>
              <a:t>Z table</a:t>
            </a:r>
          </a:p>
        </p:txBody>
      </p:sp>
      <p:pic>
        <p:nvPicPr>
          <p:cNvPr id="19459"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2296" r="4308" b="39728"/>
          <a:stretch>
            <a:fillRect/>
          </a:stretch>
        </p:blipFill>
        <p:spPr>
          <a:xfrm>
            <a:off x="3006328" y="1019175"/>
            <a:ext cx="4833938" cy="3219450"/>
          </a:xfrm>
        </p:spPr>
      </p:pic>
      <p:sp>
        <p:nvSpPr>
          <p:cNvPr id="382983" name="Text Box 7"/>
          <p:cNvSpPr txBox="1">
            <a:spLocks noChangeArrowheads="1"/>
          </p:cNvSpPr>
          <p:nvPr/>
        </p:nvSpPr>
        <p:spPr bwMode="auto">
          <a:xfrm>
            <a:off x="1143000" y="4185047"/>
            <a:ext cx="6858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5738" indent="-185738"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en-US" altLang="en-US" sz="1800"/>
              <a:t>Look for Z value on table (</a:t>
            </a:r>
            <a:r>
              <a:rPr lang="en-US" altLang="en-US" sz="1800">
                <a:solidFill>
                  <a:srgbClr val="800000"/>
                </a:solidFill>
              </a:rPr>
              <a:t>1.0</a:t>
            </a:r>
            <a:r>
              <a:rPr lang="en-US" altLang="en-US" sz="1800"/>
              <a:t>)</a:t>
            </a:r>
          </a:p>
          <a:p>
            <a:pPr eaLnBrk="1" hangingPunct="1">
              <a:spcBef>
                <a:spcPct val="50000"/>
              </a:spcBef>
            </a:pPr>
            <a:r>
              <a:rPr lang="en-US" altLang="en-US" sz="1800"/>
              <a:t>Find associated P value (</a:t>
            </a:r>
            <a:r>
              <a:rPr lang="en-US" altLang="en-US" sz="1800">
                <a:solidFill>
                  <a:srgbClr val="800000"/>
                </a:solidFill>
              </a:rPr>
              <a:t>0.1587</a:t>
            </a:r>
            <a:r>
              <a:rPr lang="en-US" altLang="en-US" sz="1800"/>
              <a:t>)</a:t>
            </a:r>
          </a:p>
          <a:p>
            <a:pPr eaLnBrk="1" hangingPunct="1">
              <a:spcBef>
                <a:spcPct val="50000"/>
              </a:spcBef>
            </a:pPr>
            <a:r>
              <a:rPr lang="en-US" altLang="en-US" sz="1800"/>
              <a:t>P value states there is a </a:t>
            </a:r>
            <a:r>
              <a:rPr lang="en-US" altLang="en-US" sz="1800">
                <a:solidFill>
                  <a:srgbClr val="800000"/>
                </a:solidFill>
              </a:rPr>
              <a:t>15.87%</a:t>
            </a:r>
            <a:r>
              <a:rPr lang="en-US" altLang="en-US" sz="1800"/>
              <a:t> ((0.1587/1)x100) chance that a bear selected from the population of 1000 bears measured will have a weight greater than 80kg</a:t>
            </a:r>
          </a:p>
        </p:txBody>
      </p:sp>
      <p:sp>
        <p:nvSpPr>
          <p:cNvPr id="19461" name="Oval 9"/>
          <p:cNvSpPr>
            <a:spLocks noChangeArrowheads="1"/>
          </p:cNvSpPr>
          <p:nvPr/>
        </p:nvSpPr>
        <p:spPr bwMode="auto">
          <a:xfrm>
            <a:off x="3437336" y="1819275"/>
            <a:ext cx="216694" cy="16192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19462" name="Oval 10"/>
          <p:cNvSpPr>
            <a:spLocks noChangeArrowheads="1"/>
          </p:cNvSpPr>
          <p:nvPr/>
        </p:nvSpPr>
        <p:spPr bwMode="auto">
          <a:xfrm>
            <a:off x="3038476" y="3158729"/>
            <a:ext cx="216694" cy="16192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19463" name="Rectangle 11"/>
          <p:cNvSpPr>
            <a:spLocks noChangeArrowheads="1"/>
          </p:cNvSpPr>
          <p:nvPr/>
        </p:nvSpPr>
        <p:spPr bwMode="auto">
          <a:xfrm>
            <a:off x="3330180" y="3190876"/>
            <a:ext cx="431006" cy="108347"/>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943081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29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829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829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Probability distribution tables</a:t>
            </a:r>
          </a:p>
        </p:txBody>
      </p:sp>
      <p:sp>
        <p:nvSpPr>
          <p:cNvPr id="385027" name="Rectangle 3"/>
          <p:cNvSpPr>
            <a:spLocks noGrp="1" noChangeArrowheads="1"/>
          </p:cNvSpPr>
          <p:nvPr>
            <p:ph idx="1"/>
          </p:nvPr>
        </p:nvSpPr>
        <p:spPr>
          <a:xfrm>
            <a:off x="1212057" y="1754981"/>
            <a:ext cx="6723460" cy="3943350"/>
          </a:xfrm>
        </p:spPr>
        <p:txBody>
          <a:bodyPr/>
          <a:lstStyle/>
          <a:p>
            <a:pPr eaLnBrk="1" hangingPunct="1"/>
            <a:r>
              <a:rPr lang="en-US" altLang="en-US" smtClean="0"/>
              <a:t>There are multiple probability tables for different types of statistical tests.</a:t>
            </a:r>
          </a:p>
          <a:p>
            <a:pPr eaLnBrk="1" hangingPunct="1">
              <a:buFontTx/>
              <a:buNone/>
            </a:pPr>
            <a:r>
              <a:rPr lang="en-US" altLang="en-US" smtClean="0"/>
              <a:t>	e.g. Z-Table, t-Table, </a:t>
            </a:r>
            <a:r>
              <a:rPr lang="el-GR" altLang="en-US" smtClean="0">
                <a:cs typeface="Arial" panose="020B0604020202020204" pitchFamily="34" charset="0"/>
              </a:rPr>
              <a:t>Χ</a:t>
            </a:r>
            <a:r>
              <a:rPr lang="en-US" altLang="en-US" baseline="30000" smtClean="0">
                <a:cs typeface="Arial" panose="020B0604020202020204" pitchFamily="34" charset="0"/>
              </a:rPr>
              <a:t>2</a:t>
            </a:r>
            <a:r>
              <a:rPr lang="en-US" altLang="en-US" smtClean="0">
                <a:cs typeface="Arial" panose="020B0604020202020204" pitchFamily="34" charset="0"/>
              </a:rPr>
              <a:t>-Table</a:t>
            </a:r>
          </a:p>
          <a:p>
            <a:pPr eaLnBrk="1" hangingPunct="1"/>
            <a:r>
              <a:rPr lang="en-US" altLang="en-US" smtClean="0">
                <a:cs typeface="Arial" panose="020B0604020202020204" pitchFamily="34" charset="0"/>
              </a:rPr>
              <a:t>Each allows you to associate a “critical value” with a “P value”</a:t>
            </a:r>
          </a:p>
          <a:p>
            <a:pPr eaLnBrk="1" hangingPunct="1"/>
            <a:r>
              <a:rPr lang="en-US" altLang="en-US" smtClean="0">
                <a:cs typeface="Arial" panose="020B0604020202020204" pitchFamily="34" charset="0"/>
              </a:rPr>
              <a:t>This P value is used to determine the significance of statistical results</a:t>
            </a:r>
          </a:p>
        </p:txBody>
      </p:sp>
    </p:spTree>
    <p:extLst>
      <p:ext uri="{BB962C8B-B14F-4D97-AF65-F5344CB8AC3E}">
        <p14:creationId xmlns:p14="http://schemas.microsoft.com/office/powerpoint/2010/main" val="2022143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5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85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85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850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significance</a:t>
            </a:r>
            <a:endParaRPr lang="en-US" dirty="0"/>
          </a:p>
        </p:txBody>
      </p:sp>
      <p:sp>
        <p:nvSpPr>
          <p:cNvPr id="3" name="Content Placeholder 2"/>
          <p:cNvSpPr>
            <a:spLocks noGrp="1"/>
          </p:cNvSpPr>
          <p:nvPr>
            <p:ph idx="1"/>
          </p:nvPr>
        </p:nvSpPr>
        <p:spPr>
          <a:xfrm>
            <a:off x="628650" y="1825624"/>
            <a:ext cx="7886700" cy="4931792"/>
          </a:xfrm>
        </p:spPr>
        <p:txBody>
          <a:bodyPr>
            <a:normAutofit/>
          </a:bodyPr>
          <a:lstStyle/>
          <a:p>
            <a:pPr>
              <a:lnSpc>
                <a:spcPct val="80000"/>
              </a:lnSpc>
            </a:pPr>
            <a:r>
              <a:rPr lang="en-US" altLang="en-US" dirty="0"/>
              <a:t>Normally, you would have to calculate the critical value and look up the P value on a table </a:t>
            </a:r>
          </a:p>
          <a:p>
            <a:pPr>
              <a:lnSpc>
                <a:spcPct val="80000"/>
              </a:lnSpc>
            </a:pPr>
            <a:r>
              <a:rPr lang="en-US" altLang="en-US" dirty="0"/>
              <a:t>All tests done in Excel provide the P value for you</a:t>
            </a:r>
          </a:p>
          <a:p>
            <a:pPr>
              <a:lnSpc>
                <a:spcPct val="80000"/>
              </a:lnSpc>
            </a:pPr>
            <a:r>
              <a:rPr lang="en-US" altLang="en-US" dirty="0">
                <a:cs typeface="Arial" panose="020B0604020202020204" pitchFamily="34" charset="0"/>
              </a:rPr>
              <a:t>This P value is used to determine the significance of statistical results</a:t>
            </a:r>
          </a:p>
          <a:p>
            <a:pPr>
              <a:lnSpc>
                <a:spcPct val="80000"/>
              </a:lnSpc>
            </a:pPr>
            <a:r>
              <a:rPr lang="en-US" altLang="en-US" dirty="0"/>
              <a:t>This P value must be compared to an </a:t>
            </a:r>
            <a:r>
              <a:rPr lang="el-GR" altLang="en-US" dirty="0">
                <a:cs typeface="Arial" panose="020B0604020202020204" pitchFamily="34" charset="0"/>
              </a:rPr>
              <a:t>α</a:t>
            </a:r>
            <a:r>
              <a:rPr lang="en-US" altLang="en-US" dirty="0">
                <a:cs typeface="Arial" panose="020B0604020202020204" pitchFamily="34" charset="0"/>
              </a:rPr>
              <a:t> value</a:t>
            </a:r>
          </a:p>
          <a:p>
            <a:pPr>
              <a:lnSpc>
                <a:spcPct val="80000"/>
              </a:lnSpc>
            </a:pPr>
            <a:r>
              <a:rPr lang="el-GR" altLang="en-US" dirty="0">
                <a:cs typeface="Arial" panose="020B0604020202020204" pitchFamily="34" charset="0"/>
              </a:rPr>
              <a:t>α</a:t>
            </a:r>
            <a:r>
              <a:rPr lang="en-US" altLang="en-US" dirty="0">
                <a:cs typeface="Arial" panose="020B0604020202020204" pitchFamily="34" charset="0"/>
              </a:rPr>
              <a:t> value is usually 0.05 or less (e.g. 0.01)</a:t>
            </a:r>
          </a:p>
          <a:p>
            <a:pPr>
              <a:lnSpc>
                <a:spcPct val="80000"/>
              </a:lnSpc>
            </a:pPr>
            <a:r>
              <a:rPr lang="en-US" altLang="en-US" dirty="0" smtClean="0">
                <a:cs typeface="Arial" panose="020B0604020202020204" pitchFamily="34" charset="0"/>
              </a:rPr>
              <a:t>What does this mean?</a:t>
            </a:r>
          </a:p>
          <a:p>
            <a:pPr lvl="1">
              <a:lnSpc>
                <a:spcPct val="80000"/>
              </a:lnSpc>
            </a:pPr>
            <a:r>
              <a:rPr lang="en-US" altLang="en-US" dirty="0" smtClean="0">
                <a:cs typeface="Arial" panose="020B0604020202020204" pitchFamily="34" charset="0"/>
              </a:rPr>
              <a:t>There is less </a:t>
            </a:r>
            <a:r>
              <a:rPr lang="en-US" altLang="en-US" dirty="0">
                <a:cs typeface="Arial" panose="020B0604020202020204" pitchFamily="34" charset="0"/>
              </a:rPr>
              <a:t>than </a:t>
            </a:r>
            <a:r>
              <a:rPr lang="en-US" altLang="en-US" dirty="0" smtClean="0">
                <a:cs typeface="Arial" panose="020B0604020202020204" pitchFamily="34" charset="0"/>
              </a:rPr>
              <a:t>a 5</a:t>
            </a:r>
            <a:r>
              <a:rPr lang="en-US" altLang="en-US" dirty="0">
                <a:cs typeface="Arial" panose="020B0604020202020204" pitchFamily="34" charset="0"/>
              </a:rPr>
              <a:t>% chance that the null hypothesis </a:t>
            </a:r>
            <a:r>
              <a:rPr lang="en-US" altLang="en-US" dirty="0" smtClean="0">
                <a:cs typeface="Arial" panose="020B0604020202020204" pitchFamily="34" charset="0"/>
              </a:rPr>
              <a:t>will be true </a:t>
            </a:r>
            <a:endParaRPr lang="en-US" altLang="en-US" dirty="0">
              <a:cs typeface="Arial" panose="020B0604020202020204" pitchFamily="34" charset="0"/>
            </a:endParaRPr>
          </a:p>
          <a:p>
            <a:pPr>
              <a:lnSpc>
                <a:spcPct val="80000"/>
              </a:lnSpc>
            </a:pPr>
            <a:r>
              <a:rPr lang="en-US" altLang="en-US" dirty="0"/>
              <a:t>The lower the </a:t>
            </a:r>
            <a:r>
              <a:rPr lang="el-GR" altLang="en-US" dirty="0">
                <a:cs typeface="Arial" panose="020B0604020202020204" pitchFamily="34" charset="0"/>
              </a:rPr>
              <a:t>α</a:t>
            </a:r>
            <a:r>
              <a:rPr lang="en-US" altLang="en-US" dirty="0">
                <a:cs typeface="Arial" panose="020B0604020202020204" pitchFamily="34" charset="0"/>
              </a:rPr>
              <a:t> value the more certain we about rejecting the null Hypothesis </a:t>
            </a:r>
          </a:p>
        </p:txBody>
      </p:sp>
    </p:spTree>
    <p:extLst>
      <p:ext uri="{BB962C8B-B14F-4D97-AF65-F5344CB8AC3E}">
        <p14:creationId xmlns:p14="http://schemas.microsoft.com/office/powerpoint/2010/main" val="140311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43000" y="944166"/>
            <a:ext cx="6858000" cy="832247"/>
          </a:xfrm>
        </p:spPr>
        <p:txBody>
          <a:bodyPr>
            <a:normAutofit fontScale="90000"/>
          </a:bodyPr>
          <a:lstStyle/>
          <a:p>
            <a:pPr eaLnBrk="1" hangingPunct="1"/>
            <a:r>
              <a:rPr lang="en-US" altLang="en-US" smtClean="0"/>
              <a:t>PCB 3043L - General Ecology</a:t>
            </a:r>
          </a:p>
        </p:txBody>
      </p:sp>
      <p:sp>
        <p:nvSpPr>
          <p:cNvPr id="2051" name="Rectangle 3"/>
          <p:cNvSpPr>
            <a:spLocks noGrp="1" noChangeArrowheads="1"/>
          </p:cNvSpPr>
          <p:nvPr>
            <p:ph type="subTitle" idx="1"/>
          </p:nvPr>
        </p:nvSpPr>
        <p:spPr>
          <a:xfrm>
            <a:off x="2256235" y="3050383"/>
            <a:ext cx="4800600" cy="594122"/>
          </a:xfrm>
        </p:spPr>
        <p:txBody>
          <a:bodyPr/>
          <a:lstStyle/>
          <a:p>
            <a:pPr eaLnBrk="1" hangingPunct="1"/>
            <a:r>
              <a:rPr lang="en-US" altLang="en-US" sz="3000"/>
              <a:t>Data Analysis</a:t>
            </a:r>
          </a:p>
        </p:txBody>
      </p:sp>
    </p:spTree>
    <p:extLst>
      <p:ext uri="{BB962C8B-B14F-4D97-AF65-F5344CB8AC3E}">
        <p14:creationId xmlns:p14="http://schemas.microsoft.com/office/powerpoint/2010/main" val="3432868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Organizing an ecological study</a:t>
            </a:r>
          </a:p>
        </p:txBody>
      </p:sp>
      <p:sp>
        <p:nvSpPr>
          <p:cNvPr id="58371" name="Rectangle 3"/>
          <p:cNvSpPr>
            <a:spLocks noGrp="1" noChangeArrowheads="1"/>
          </p:cNvSpPr>
          <p:nvPr>
            <p:ph idx="1"/>
          </p:nvPr>
        </p:nvSpPr>
        <p:spPr>
          <a:xfrm>
            <a:off x="1277541" y="1970486"/>
            <a:ext cx="6380559" cy="3888581"/>
          </a:xfrm>
        </p:spPr>
        <p:txBody>
          <a:bodyPr>
            <a:normAutofit fontScale="92500" lnSpcReduction="20000"/>
          </a:bodyPr>
          <a:lstStyle/>
          <a:p>
            <a:pPr eaLnBrk="1" hangingPunct="1"/>
            <a:r>
              <a:rPr lang="en-US" altLang="en-US" b="1">
                <a:solidFill>
                  <a:srgbClr val="800000"/>
                </a:solidFill>
              </a:rPr>
              <a:t>What is the aim of the study?</a:t>
            </a:r>
          </a:p>
          <a:p>
            <a:pPr eaLnBrk="1" hangingPunct="1"/>
            <a:r>
              <a:rPr lang="en-US" altLang="en-US" b="1">
                <a:solidFill>
                  <a:srgbClr val="800000"/>
                </a:solidFill>
              </a:rPr>
              <a:t>What is the main question being asked?</a:t>
            </a:r>
          </a:p>
          <a:p>
            <a:pPr eaLnBrk="1" hangingPunct="1"/>
            <a:r>
              <a:rPr lang="en-US" altLang="en-US" b="1">
                <a:solidFill>
                  <a:srgbClr val="800000"/>
                </a:solidFill>
              </a:rPr>
              <a:t>What are your hypotheses?</a:t>
            </a:r>
          </a:p>
          <a:p>
            <a:pPr eaLnBrk="1" hangingPunct="1"/>
            <a:r>
              <a:rPr lang="en-US" altLang="en-US" b="1"/>
              <a:t>Collect data</a:t>
            </a:r>
          </a:p>
          <a:p>
            <a:pPr eaLnBrk="1" hangingPunct="1"/>
            <a:r>
              <a:rPr lang="en-US" altLang="en-US" b="1"/>
              <a:t>Summarize data in tables</a:t>
            </a:r>
          </a:p>
          <a:p>
            <a:pPr eaLnBrk="1" hangingPunct="1"/>
            <a:r>
              <a:rPr lang="en-US" altLang="en-US" b="1"/>
              <a:t>Present data graphically</a:t>
            </a:r>
          </a:p>
          <a:p>
            <a:pPr eaLnBrk="1" hangingPunct="1"/>
            <a:r>
              <a:rPr lang="en-US" altLang="en-US" b="1"/>
              <a:t>Statistically test your hypotheses</a:t>
            </a:r>
          </a:p>
          <a:p>
            <a:pPr eaLnBrk="1" hangingPunct="1"/>
            <a:r>
              <a:rPr lang="en-US" altLang="en-US" b="1"/>
              <a:t>Analyze the statistical results</a:t>
            </a:r>
          </a:p>
          <a:p>
            <a:pPr eaLnBrk="1" hangingPunct="1"/>
            <a:r>
              <a:rPr lang="en-US" altLang="en-US" b="1"/>
              <a:t>Present a conclusion to the proposed question</a:t>
            </a:r>
          </a:p>
        </p:txBody>
      </p:sp>
    </p:spTree>
    <p:extLst>
      <p:ext uri="{BB962C8B-B14F-4D97-AF65-F5344CB8AC3E}">
        <p14:creationId xmlns:p14="http://schemas.microsoft.com/office/powerpoint/2010/main" val="1961591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837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837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58371">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583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b="1" smtClean="0"/>
              <a:t>What is a variable?</a:t>
            </a:r>
            <a:endParaRPr lang="en-US" altLang="en-US" smtClean="0"/>
          </a:p>
        </p:txBody>
      </p:sp>
      <p:sp>
        <p:nvSpPr>
          <p:cNvPr id="5123" name="Rectangle 3"/>
          <p:cNvSpPr>
            <a:spLocks noGrp="1" noChangeArrowheads="1"/>
          </p:cNvSpPr>
          <p:nvPr>
            <p:ph type="body" sz="half" idx="1"/>
          </p:nvPr>
        </p:nvSpPr>
        <p:spPr>
          <a:xfrm>
            <a:off x="1146572" y="1863328"/>
            <a:ext cx="6719888" cy="3995738"/>
          </a:xfrm>
        </p:spPr>
        <p:txBody>
          <a:bodyPr/>
          <a:lstStyle/>
          <a:p>
            <a:pPr eaLnBrk="1" hangingPunct="1">
              <a:lnSpc>
                <a:spcPct val="80000"/>
              </a:lnSpc>
              <a:defRPr/>
            </a:pPr>
            <a:r>
              <a:rPr lang="en-GB" altLang="en-US" sz="1800" b="1" u="sng" dirty="0"/>
              <a:t>Variable</a:t>
            </a:r>
            <a:r>
              <a:rPr lang="en-GB" altLang="en-US" sz="1800" dirty="0"/>
              <a:t>: any defined characteristic that varies from one biological entity to another.  </a:t>
            </a:r>
          </a:p>
          <a:p>
            <a:pPr marL="0" indent="0">
              <a:lnSpc>
                <a:spcPct val="80000"/>
              </a:lnSpc>
              <a:buNone/>
              <a:defRPr/>
            </a:pPr>
            <a:endParaRPr lang="en-GB" altLang="en-US" sz="1800" dirty="0"/>
          </a:p>
          <a:p>
            <a:pPr eaLnBrk="1" hangingPunct="1">
              <a:lnSpc>
                <a:spcPct val="80000"/>
              </a:lnSpc>
              <a:defRPr/>
            </a:pPr>
            <a:r>
              <a:rPr lang="en-GB" altLang="en-US" sz="1800" dirty="0"/>
              <a:t>Examples: plant height, bird weight, human eye </a:t>
            </a:r>
            <a:r>
              <a:rPr lang="en-GB" altLang="en-US" sz="1800" dirty="0" err="1"/>
              <a:t>color</a:t>
            </a:r>
            <a:r>
              <a:rPr lang="en-GB" altLang="en-US" sz="1800" dirty="0"/>
              <a:t>, no. of tree species</a:t>
            </a:r>
          </a:p>
          <a:p>
            <a:pPr marL="0" indent="0">
              <a:lnSpc>
                <a:spcPct val="80000"/>
              </a:lnSpc>
              <a:buNone/>
              <a:defRPr/>
            </a:pPr>
            <a:endParaRPr lang="en-GB" altLang="en-US" sz="1800" dirty="0"/>
          </a:p>
          <a:p>
            <a:pPr eaLnBrk="1" hangingPunct="1">
              <a:lnSpc>
                <a:spcPct val="80000"/>
              </a:lnSpc>
              <a:defRPr/>
            </a:pPr>
            <a:r>
              <a:rPr lang="en-GB" altLang="en-US" sz="1800" dirty="0"/>
              <a:t>If an individual is selected randomly from a population, it may display a particular height, weight, etc.  </a:t>
            </a:r>
          </a:p>
          <a:p>
            <a:pPr marL="0" indent="0">
              <a:lnSpc>
                <a:spcPct val="80000"/>
              </a:lnSpc>
              <a:buNone/>
              <a:defRPr/>
            </a:pPr>
            <a:endParaRPr lang="en-GB" altLang="en-US" sz="1800" dirty="0"/>
          </a:p>
          <a:p>
            <a:pPr eaLnBrk="1" hangingPunct="1">
              <a:lnSpc>
                <a:spcPct val="80000"/>
              </a:lnSpc>
              <a:defRPr/>
            </a:pPr>
            <a:r>
              <a:rPr lang="en-GB" altLang="en-US" sz="1800" dirty="0"/>
              <a:t>If several individuals are selected, their characteristics may be very similar or very different.  </a:t>
            </a:r>
          </a:p>
        </p:txBody>
      </p:sp>
    </p:spTree>
    <p:extLst>
      <p:ext uri="{BB962C8B-B14F-4D97-AF65-F5344CB8AC3E}">
        <p14:creationId xmlns:p14="http://schemas.microsoft.com/office/powerpoint/2010/main" val="2008591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b="1" smtClean="0"/>
              <a:t>What is a population?</a:t>
            </a:r>
            <a:endParaRPr lang="en-US" altLang="en-US" b="1" smtClean="0"/>
          </a:p>
        </p:txBody>
      </p:sp>
      <p:sp>
        <p:nvSpPr>
          <p:cNvPr id="7171" name="Rectangle 3"/>
          <p:cNvSpPr>
            <a:spLocks noGrp="1" noChangeArrowheads="1"/>
          </p:cNvSpPr>
          <p:nvPr>
            <p:ph type="body" sz="half" idx="1"/>
          </p:nvPr>
        </p:nvSpPr>
        <p:spPr>
          <a:xfrm>
            <a:off x="1143001" y="1916908"/>
            <a:ext cx="6669881" cy="3888581"/>
          </a:xfrm>
        </p:spPr>
        <p:txBody>
          <a:bodyPr>
            <a:normAutofit lnSpcReduction="10000"/>
          </a:bodyPr>
          <a:lstStyle/>
          <a:p>
            <a:pPr eaLnBrk="1" hangingPunct="1">
              <a:defRPr/>
            </a:pPr>
            <a:r>
              <a:rPr lang="en-GB" altLang="en-US" b="1" u="sng" dirty="0"/>
              <a:t>Population</a:t>
            </a:r>
            <a:r>
              <a:rPr lang="en-GB" altLang="en-US" dirty="0"/>
              <a:t>: the entire collection of measurements of a variable of interest. </a:t>
            </a:r>
          </a:p>
          <a:p>
            <a:pPr eaLnBrk="1" hangingPunct="1">
              <a:defRPr/>
            </a:pPr>
            <a:endParaRPr lang="en-GB" altLang="en-US" dirty="0"/>
          </a:p>
          <a:p>
            <a:pPr marL="0" indent="0">
              <a:buNone/>
              <a:defRPr/>
            </a:pPr>
            <a:endParaRPr lang="en-GB" altLang="en-US" dirty="0"/>
          </a:p>
          <a:p>
            <a:pPr eaLnBrk="1" hangingPunct="1">
              <a:defRPr/>
            </a:pPr>
            <a:r>
              <a:rPr lang="en-GB" altLang="en-US" dirty="0"/>
              <a:t>Example: if we are interested in the heights of pine trees in Everglades National Park (Plant height is our variable) then our population would consist of all the pine trees in Everglades National Park .</a:t>
            </a:r>
            <a:endParaRPr lang="en-US" altLang="en-US" dirty="0"/>
          </a:p>
        </p:txBody>
      </p:sp>
    </p:spTree>
    <p:extLst>
      <p:ext uri="{BB962C8B-B14F-4D97-AF65-F5344CB8AC3E}">
        <p14:creationId xmlns:p14="http://schemas.microsoft.com/office/powerpoint/2010/main" val="41812354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b="1" smtClean="0"/>
              <a:t>What is a sample?</a:t>
            </a:r>
            <a:endParaRPr lang="en-US" altLang="en-US" b="1" smtClean="0"/>
          </a:p>
        </p:txBody>
      </p:sp>
      <p:sp>
        <p:nvSpPr>
          <p:cNvPr id="9219" name="Rectangle 3"/>
          <p:cNvSpPr>
            <a:spLocks noGrp="1" noChangeArrowheads="1"/>
          </p:cNvSpPr>
          <p:nvPr>
            <p:ph type="body" sz="half" idx="1"/>
          </p:nvPr>
        </p:nvSpPr>
        <p:spPr>
          <a:xfrm>
            <a:off x="1223964" y="2057400"/>
            <a:ext cx="6480572" cy="3943350"/>
          </a:xfrm>
        </p:spPr>
        <p:txBody>
          <a:bodyPr/>
          <a:lstStyle/>
          <a:p>
            <a:pPr eaLnBrk="1" hangingPunct="1">
              <a:lnSpc>
                <a:spcPct val="90000"/>
              </a:lnSpc>
              <a:defRPr/>
            </a:pPr>
            <a:r>
              <a:rPr lang="en-GB" altLang="en-US" sz="1950" b="1" u="sng" dirty="0"/>
              <a:t>Sample</a:t>
            </a:r>
            <a:r>
              <a:rPr lang="en-GB" altLang="en-US" sz="1950" dirty="0"/>
              <a:t>: smaller groups or subsets of the population which are measured and used to estimate the distribution of the variable within the true population</a:t>
            </a:r>
          </a:p>
          <a:p>
            <a:pPr eaLnBrk="1" hangingPunct="1">
              <a:lnSpc>
                <a:spcPct val="90000"/>
              </a:lnSpc>
              <a:defRPr/>
            </a:pPr>
            <a:endParaRPr lang="en-GB" altLang="en-US" sz="1950" dirty="0"/>
          </a:p>
          <a:p>
            <a:pPr marL="0" indent="0">
              <a:buNone/>
              <a:defRPr/>
            </a:pPr>
            <a:endParaRPr lang="en-GB" altLang="en-US" sz="1950" dirty="0"/>
          </a:p>
          <a:p>
            <a:pPr eaLnBrk="1" hangingPunct="1">
              <a:lnSpc>
                <a:spcPct val="90000"/>
              </a:lnSpc>
              <a:defRPr/>
            </a:pPr>
            <a:r>
              <a:rPr lang="en-GB" altLang="en-US" sz="1950" dirty="0"/>
              <a:t>Example: the heights of 100 pine trees in Everglades National Park may be used to estimate the heights of trees within the entire population (which actually consists of thousands of trees)</a:t>
            </a:r>
          </a:p>
        </p:txBody>
      </p:sp>
    </p:spTree>
    <p:extLst>
      <p:ext uri="{BB962C8B-B14F-4D97-AF65-F5344CB8AC3E}">
        <p14:creationId xmlns:p14="http://schemas.microsoft.com/office/powerpoint/2010/main" val="18207812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b="1" smtClean="0"/>
              <a:t>What is a parameter?</a:t>
            </a:r>
            <a:endParaRPr lang="en-US" altLang="en-US" b="1" smtClean="0"/>
          </a:p>
        </p:txBody>
      </p:sp>
      <p:sp>
        <p:nvSpPr>
          <p:cNvPr id="358403" name="Rectangle 3"/>
          <p:cNvSpPr>
            <a:spLocks noGrp="1" noChangeArrowheads="1"/>
          </p:cNvSpPr>
          <p:nvPr>
            <p:ph type="body" sz="half" idx="1"/>
          </p:nvPr>
        </p:nvSpPr>
        <p:spPr>
          <a:xfrm>
            <a:off x="1143001" y="2057401"/>
            <a:ext cx="6723460" cy="3394472"/>
          </a:xfrm>
        </p:spPr>
        <p:txBody>
          <a:bodyPr/>
          <a:lstStyle/>
          <a:p>
            <a:pPr eaLnBrk="1" hangingPunct="1">
              <a:defRPr/>
            </a:pPr>
            <a:r>
              <a:rPr lang="en-GB" b="1" u="sng" dirty="0"/>
              <a:t>Parameter</a:t>
            </a:r>
            <a:r>
              <a:rPr lang="en-GB" dirty="0"/>
              <a:t>: any calculated measure used to describe or characterize a </a:t>
            </a:r>
            <a:r>
              <a:rPr lang="en-GB" i="1" dirty="0">
                <a:effectLst>
                  <a:outerShdw blurRad="38100" dist="38100" dir="2700000" algn="tl">
                    <a:srgbClr val="FFFFFF"/>
                  </a:outerShdw>
                </a:effectLst>
              </a:rPr>
              <a:t>population</a:t>
            </a:r>
          </a:p>
          <a:p>
            <a:pPr eaLnBrk="1" hangingPunct="1">
              <a:defRPr/>
            </a:pPr>
            <a:endParaRPr lang="en-GB" i="1" dirty="0">
              <a:effectLst>
                <a:outerShdw blurRad="38100" dist="38100" dir="2700000" algn="tl">
                  <a:srgbClr val="FFFFFF"/>
                </a:outerShdw>
              </a:effectLst>
            </a:endParaRPr>
          </a:p>
          <a:p>
            <a:pPr marL="0" indent="0">
              <a:buNone/>
              <a:defRPr/>
            </a:pPr>
            <a:endParaRPr lang="en-GB" dirty="0"/>
          </a:p>
          <a:p>
            <a:pPr eaLnBrk="1" hangingPunct="1">
              <a:defRPr/>
            </a:pPr>
            <a:r>
              <a:rPr lang="en-GB" dirty="0"/>
              <a:t>Example: the average height of pine trees in Everglades National Park </a:t>
            </a:r>
          </a:p>
        </p:txBody>
      </p:sp>
    </p:spTree>
    <p:extLst>
      <p:ext uri="{BB962C8B-B14F-4D97-AF65-F5344CB8AC3E}">
        <p14:creationId xmlns:p14="http://schemas.microsoft.com/office/powerpoint/2010/main" val="16436640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b="1" smtClean="0"/>
              <a:t>What is a statistic?</a:t>
            </a:r>
            <a:endParaRPr lang="en-US" altLang="en-US" b="1" smtClean="0"/>
          </a:p>
        </p:txBody>
      </p:sp>
      <p:sp>
        <p:nvSpPr>
          <p:cNvPr id="412675" name="Rectangle 3"/>
          <p:cNvSpPr>
            <a:spLocks noGrp="1" noChangeArrowheads="1"/>
          </p:cNvSpPr>
          <p:nvPr>
            <p:ph type="body" sz="half" idx="1"/>
          </p:nvPr>
        </p:nvSpPr>
        <p:spPr>
          <a:xfrm>
            <a:off x="1331119" y="2294335"/>
            <a:ext cx="6535341" cy="3394472"/>
          </a:xfrm>
        </p:spPr>
        <p:txBody>
          <a:bodyPr/>
          <a:lstStyle/>
          <a:p>
            <a:pPr eaLnBrk="1" hangingPunct="1"/>
            <a:r>
              <a:rPr lang="en-GB" altLang="en-US" b="1" u="sng"/>
              <a:t>Statistic</a:t>
            </a:r>
            <a:r>
              <a:rPr lang="en-GB" altLang="en-US"/>
              <a:t>: an estimate of any population parameter</a:t>
            </a:r>
          </a:p>
          <a:p>
            <a:pPr eaLnBrk="1" hangingPunct="1"/>
            <a:endParaRPr lang="en-GB" altLang="en-US"/>
          </a:p>
          <a:p>
            <a:pPr eaLnBrk="1" hangingPunct="1"/>
            <a:r>
              <a:rPr lang="en-GB" altLang="en-US"/>
              <a:t>Example: the average height of a sample of 100 pine trees in Everglades National Park</a:t>
            </a:r>
          </a:p>
        </p:txBody>
      </p:sp>
    </p:spTree>
    <p:extLst>
      <p:ext uri="{BB962C8B-B14F-4D97-AF65-F5344CB8AC3E}">
        <p14:creationId xmlns:p14="http://schemas.microsoft.com/office/powerpoint/2010/main" val="2564212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2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2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Why use statistics?</a:t>
            </a:r>
          </a:p>
        </p:txBody>
      </p:sp>
      <p:sp>
        <p:nvSpPr>
          <p:cNvPr id="360452" name="Rectangle 4"/>
          <p:cNvSpPr>
            <a:spLocks noGrp="1" noChangeArrowheads="1"/>
          </p:cNvSpPr>
          <p:nvPr>
            <p:ph idx="1"/>
          </p:nvPr>
        </p:nvSpPr>
        <p:spPr>
          <a:xfrm>
            <a:off x="1143000" y="1701403"/>
            <a:ext cx="6858000" cy="4299347"/>
          </a:xfrm>
        </p:spPr>
        <p:txBody>
          <a:bodyPr>
            <a:normAutofit lnSpcReduction="10000"/>
          </a:bodyPr>
          <a:lstStyle/>
          <a:p>
            <a:pPr eaLnBrk="1" hangingPunct="1">
              <a:lnSpc>
                <a:spcPct val="90000"/>
              </a:lnSpc>
            </a:pPr>
            <a:r>
              <a:rPr lang="en-US" altLang="en-US" sz="1800"/>
              <a:t>It is not always possible to obtain measures and calculate parameters of variables for the entire population of interest</a:t>
            </a:r>
          </a:p>
          <a:p>
            <a:pPr eaLnBrk="1" hangingPunct="1">
              <a:lnSpc>
                <a:spcPct val="90000"/>
              </a:lnSpc>
            </a:pPr>
            <a:endParaRPr lang="en-US" altLang="en-US" sz="1800"/>
          </a:p>
          <a:p>
            <a:pPr eaLnBrk="1" hangingPunct="1">
              <a:lnSpc>
                <a:spcPct val="90000"/>
              </a:lnSpc>
            </a:pPr>
            <a:r>
              <a:rPr lang="en-US" altLang="en-US" sz="1800"/>
              <a:t>Statistics allow us to estimate these values for the entire population based on multiple, random samples of the variable of interest</a:t>
            </a:r>
          </a:p>
          <a:p>
            <a:pPr eaLnBrk="1" hangingPunct="1">
              <a:lnSpc>
                <a:spcPct val="90000"/>
              </a:lnSpc>
            </a:pPr>
            <a:endParaRPr lang="en-US" altLang="en-US" sz="1800"/>
          </a:p>
          <a:p>
            <a:pPr eaLnBrk="1" hangingPunct="1">
              <a:lnSpc>
                <a:spcPct val="90000"/>
              </a:lnSpc>
            </a:pPr>
            <a:r>
              <a:rPr lang="en-US" altLang="en-US" sz="1800"/>
              <a:t>The larger the number of samples, the closer the estimated measure is to the true population measure</a:t>
            </a:r>
          </a:p>
          <a:p>
            <a:pPr eaLnBrk="1" hangingPunct="1">
              <a:lnSpc>
                <a:spcPct val="90000"/>
              </a:lnSpc>
            </a:pPr>
            <a:endParaRPr lang="en-US" altLang="en-US" sz="1800"/>
          </a:p>
          <a:p>
            <a:pPr eaLnBrk="1" hangingPunct="1">
              <a:lnSpc>
                <a:spcPct val="90000"/>
              </a:lnSpc>
            </a:pPr>
            <a:r>
              <a:rPr lang="en-US" altLang="en-US" sz="1800"/>
              <a:t>Statistics also allow us to efficiently compare populations to determine differences among them</a:t>
            </a:r>
          </a:p>
          <a:p>
            <a:pPr eaLnBrk="1" hangingPunct="1">
              <a:lnSpc>
                <a:spcPct val="90000"/>
              </a:lnSpc>
            </a:pPr>
            <a:endParaRPr lang="en-US" altLang="en-US" sz="1800"/>
          </a:p>
          <a:p>
            <a:pPr eaLnBrk="1" hangingPunct="1">
              <a:lnSpc>
                <a:spcPct val="90000"/>
              </a:lnSpc>
            </a:pPr>
            <a:r>
              <a:rPr lang="en-US" altLang="en-US" sz="1800"/>
              <a:t>Statistics allow us to determine relationships between variables</a:t>
            </a:r>
          </a:p>
        </p:txBody>
      </p:sp>
    </p:spTree>
    <p:extLst>
      <p:ext uri="{BB962C8B-B14F-4D97-AF65-F5344CB8AC3E}">
        <p14:creationId xmlns:p14="http://schemas.microsoft.com/office/powerpoint/2010/main" val="18472044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045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6045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6045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60452">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6045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TotalTime>
  <Words>745</Words>
  <Application>Microsoft Office PowerPoint</Application>
  <PresentationFormat>On-screen Show (4:3)</PresentationFormat>
  <Paragraphs>149</Paragraphs>
  <Slides>19</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7" baseType="lpstr">
      <vt:lpstr>Arial</vt:lpstr>
      <vt:lpstr>Calibri</vt:lpstr>
      <vt:lpstr>Calibri Light</vt:lpstr>
      <vt:lpstr>MS Reference 1</vt:lpstr>
      <vt:lpstr>Times New Roman</vt:lpstr>
      <vt:lpstr>Office Theme</vt:lpstr>
      <vt:lpstr>Equation</vt:lpstr>
      <vt:lpstr>Chart</vt:lpstr>
      <vt:lpstr>PowerPoint Presentation</vt:lpstr>
      <vt:lpstr>PCB 3043L - General Ecology</vt:lpstr>
      <vt:lpstr>Organizing an ecological study</vt:lpstr>
      <vt:lpstr>What is a variable?</vt:lpstr>
      <vt:lpstr>What is a population?</vt:lpstr>
      <vt:lpstr>What is a sample?</vt:lpstr>
      <vt:lpstr>What is a parameter?</vt:lpstr>
      <vt:lpstr>What is a statistic?</vt:lpstr>
      <vt:lpstr>Why use statistics?</vt:lpstr>
      <vt:lpstr>Statistical analysis of data</vt:lpstr>
      <vt:lpstr>Measures of central tendency</vt:lpstr>
      <vt:lpstr>Measures of dispersion and variability</vt:lpstr>
      <vt:lpstr>Measures of dispersion and variability</vt:lpstr>
      <vt:lpstr>Normal distribution of data</vt:lpstr>
      <vt:lpstr>Proportions of a Normal Distribution</vt:lpstr>
      <vt:lpstr>Proportions of a Normal Distribution</vt:lpstr>
      <vt:lpstr>Z table</vt:lpstr>
      <vt:lpstr>Probability distribution tables</vt:lpstr>
      <vt:lpstr>Statistical significance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Sweatman</dc:creator>
  <cp:lastModifiedBy>Jennifer Sweatman</cp:lastModifiedBy>
  <cp:revision>4</cp:revision>
  <dcterms:created xsi:type="dcterms:W3CDTF">2015-08-26T00:12:09Z</dcterms:created>
  <dcterms:modified xsi:type="dcterms:W3CDTF">2016-01-19T02:10:40Z</dcterms:modified>
</cp:coreProperties>
</file>